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8229600" cx="14630400"/>
  <p:notesSz cx="8229600" cy="14630400"/>
  <p:embeddedFontLst>
    <p:embeddedFont>
      <p:font typeface="Quattrocent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dN+K7iSsqYbgdsQY3NNzKwtq7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893665-0D05-45EC-A3F8-2D285CF518F4}">
  <a:tblStyle styleId="{B5893665-0D05-45EC-A3F8-2D285CF518F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attrocento-bold.fntdata"/><Relationship Id="rId41" Type="http://schemas.openxmlformats.org/officeDocument/2006/relationships/font" Target="fonts/Quattrocent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0ef1a1e2c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0ef1a1e2c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50ef1a1e2c_2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0ef1a1e2c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0ef1a1e2c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0ef1a1e2c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0ef1a1e2c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0ef1a1e2c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0ef1a1e2c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0ef1a1e2c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0ef1a1e2c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50ef1a1e2c_2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ef1a1e2c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50ef1a1e2c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0ef1a1e2c_2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0ef1a1e2c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0ef1a1e2c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50ef1a1e2c_2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0ef1a1e2c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0ef1a1e2c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0ef1a1e2c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0ef1a1e2c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0ef1a1e2c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50ef1a1e2c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0e22830e1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50e22830e1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50e22830e1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0ef1a1e2c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0ef1a1e2c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50ef1a1e2c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0ef1a1e2c_2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50ef1a1e2c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50ef1a1e2c_2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0ef1a1e2c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0ef1a1e2c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50ef1a1e2c_2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0e22830e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50e22830e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50e22830e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0ef1a1e2c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0ef1a1e2c_2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50ef1a1e2c_2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0e22830e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50e22830e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50e22830e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0ef1a1e2c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0ef1a1e2c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50ef1a1e2c_2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0ef1a1e2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0ef1a1e2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50ef1a1e2c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0e22830e1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50e22830e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50e22830e1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0ef1a1e2c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0ef1a1e2c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50ef1a1e2c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0e22830e1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50e22830e1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50e22830e1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0e22830e1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50e22830e1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50e22830e1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0e22830e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50e22830e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50e22830e1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0e22830e1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50e22830e1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50e22830e1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0e22830e1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50e22830e1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50e22830e1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0e22830e1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50e22830e1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50e22830e1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To classify the medical conversation texts, we used different modeling approaches, each with distinct feature extraction and usage strategies: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Traditional Machine Learning Models (Logistic Regression, SVM, KNN)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extracted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TF-IDF vectors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capturing the frequency of words and two-word phrases.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These vectors were fed directly into classifiers — Logistic Regression, SVM, and KNN — to separate classes based on word importance.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While effective for basic patterns, these models could not understand sentence meaning or word relationships.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Tree-Based Models (Decision Tree, Random Forest, Extra Trees)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Tree-based models also used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TF-IDF features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Decision Trees split based on important words, while Random Forest and Extra Trees combined multiple trees for better stability.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They handled feature interactions better than traditional models, but still missed deeper semantic context.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Convolutional Neural Network (CNN)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For CNN, we created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dense word embeddings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using Keras Tokenizer.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These embeddings captured word meanings and passed through convolutional layers to detect local text patterns.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CNN improved over traditional models but struggled to fully understand sentence-level meaning.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Transformer Models (ClinicalBERT, DistilBERT)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With ClinicalBERT and DistilBERT, we used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contextual token embeddings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Each word's meaning adapted based on its surrounding context.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The embeddings were processed through transformer layers, and the models were fine-tuned for our classification task.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This approach required minimal preprocessing and delivered the best performance by deeply understanding language structure.</a:t>
            </a:r>
            <a:endParaRPr b="1" sz="1700"/>
          </a:p>
        </p:txBody>
      </p:sp>
      <p:sp>
        <p:nvSpPr>
          <p:cNvPr id="126" name="Google Shape;1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to answer the question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Which algorithm(s) did our model use?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explored and implemented a wide range of algorithms to progressively improve performance: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Machine Learning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Regression, Support Vector Machine (SVM), K-Nearest Neighbors (KNN)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Tree-Based Models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Tree, Random Forest, Extra Trees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Models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 (CNN), ClinicalBERT, DistilBERT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Progression Strategy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Started with simple traditional models for baseline → moved to tree-based ensemble methods → finally transitioned to deep learning and transformer-based architectures.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0ef1a1e2c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0ef1a1e2c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0ef1a1e2c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Relationship Id="rId5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10" Type="http://schemas.openxmlformats.org/officeDocument/2006/relationships/image" Target="../media/image68.png"/><Relationship Id="rId9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10" Type="http://schemas.openxmlformats.org/officeDocument/2006/relationships/image" Target="../media/image61.png"/><Relationship Id="rId9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24125" y="1952747"/>
            <a:ext cx="74685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INFO617 Project </a:t>
            </a:r>
            <a:endParaRPr sz="440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Team 5</a:t>
            </a:r>
            <a:endParaRPr sz="440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324124" y="3945334"/>
            <a:ext cx="7468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comprehensive analysis of classification approaches for physician-patient dialogues using traditional machine learning and advanced deep learning techniques.</a:t>
            </a:r>
            <a:endParaRPr b="0" i="0" sz="1850" u="none" cap="none" strike="noStrike"/>
          </a:p>
        </p:txBody>
      </p:sp>
      <p:pic>
        <p:nvPicPr>
          <p:cNvPr descr="preencoded.png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/>
          <p:nvPr/>
        </p:nvSpPr>
        <p:spPr>
          <a:xfrm>
            <a:off x="11052425" y="5546725"/>
            <a:ext cx="27402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Team Members: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Adhyayan Amit Jain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Gauri V Nair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Jesin K Joy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Rakshitha V S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/>
          <p:nvPr/>
        </p:nvSpPr>
        <p:spPr>
          <a:xfrm>
            <a:off x="837724" y="853321"/>
            <a:ext cx="6165056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Support Vector Machine</a:t>
            </a:r>
            <a:endParaRPr b="0" i="0" sz="4400" u="none" cap="none" strike="noStrike"/>
          </a:p>
        </p:txBody>
      </p:sp>
      <p:pic>
        <p:nvPicPr>
          <p:cNvPr descr="preencoded.png"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638" y="2036088"/>
            <a:ext cx="2137529" cy="174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988" y="2920841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/>
          <p:nvPr/>
        </p:nvSpPr>
        <p:spPr>
          <a:xfrm>
            <a:off x="5384482" y="2466856"/>
            <a:ext cx="262866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Performance</a:t>
            </a:r>
            <a:endParaRPr b="0" i="0" sz="2200" u="none" cap="none" strike="noStrike"/>
          </a:p>
        </p:txBody>
      </p:sp>
      <p:sp>
        <p:nvSpPr>
          <p:cNvPr id="201" name="Google Shape;201;p6"/>
          <p:cNvSpPr/>
          <p:nvPr/>
        </p:nvSpPr>
        <p:spPr>
          <a:xfrm>
            <a:off x="5384482" y="2962394"/>
            <a:ext cx="262866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F1: ~0.61, Accuracy: ~6</a:t>
            </a: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5</a:t>
            </a: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1850" u="none" cap="none" strike="noStrike"/>
          </a:p>
        </p:txBody>
      </p:sp>
      <p:sp>
        <p:nvSpPr>
          <p:cNvPr id="202" name="Google Shape;202;p6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fmla="val 235611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3" name="Google Shape;20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8814" y="3836075"/>
            <a:ext cx="4275058" cy="174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7988" y="4495800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Implementation</a:t>
            </a:r>
            <a:endParaRPr b="0" i="0" sz="2200" u="none" cap="none" strike="noStrike"/>
          </a:p>
        </p:txBody>
      </p:sp>
      <p:sp>
        <p:nvSpPr>
          <p:cNvPr id="206" name="Google Shape;206;p6"/>
          <p:cNvSpPr/>
          <p:nvPr/>
        </p:nvSpPr>
        <p:spPr>
          <a:xfrm>
            <a:off x="6453187" y="4762381"/>
            <a:ext cx="364724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TF-IDF + Support Vector Classifier</a:t>
            </a:r>
            <a:endParaRPr b="0" i="0" sz="1850" u="none" cap="none" strike="noStrike"/>
          </a:p>
        </p:txBody>
      </p:sp>
      <p:sp>
        <p:nvSpPr>
          <p:cNvPr id="207" name="Google Shape;207;p6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fmla="val 235611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8" name="Google Shape;20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109" y="5636062"/>
            <a:ext cx="6412587" cy="174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8107" y="6295787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Analysis</a:t>
            </a:r>
            <a:endParaRPr b="0" i="0" sz="2200" u="none" cap="none" strike="noStrike"/>
          </a:p>
        </p:txBody>
      </p:sp>
      <p:sp>
        <p:nvSpPr>
          <p:cNvPr id="211" name="Google Shape;211;p6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Higher margin classifier with decreased minority class performance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50ef1a1e2c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50ef1a1e2c_2_15"/>
          <p:cNvSpPr/>
          <p:nvPr/>
        </p:nvSpPr>
        <p:spPr>
          <a:xfrm>
            <a:off x="9359000" y="153300"/>
            <a:ext cx="5179500" cy="7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presents the classification results of the Support Vector Classifier (Retrained Best) model on the validation set.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The model performed strongly in identifying major classes such as TREAT, EXPLAIN, and THANK, with clear clustering along the diagonal.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However, some misclassifications occurred, particularly between QUES, DIAGNOSE, and EXPLAIN, where semantic overlaps between questions and explanations likely influenced predictions.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SVC delivered good accuracy on dominant categories, while minority and overlapping classes exhibited slightly higher confusion.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K-Nearest Neighbors</a:t>
            </a:r>
            <a:endParaRPr b="0" i="0" sz="4400" u="none" cap="none" strike="noStrike"/>
          </a:p>
        </p:txBody>
      </p:sp>
      <p:sp>
        <p:nvSpPr>
          <p:cNvPr id="225" name="Google Shape;225;p7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fmla="val 264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909" y="3018830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/>
          <p:nvPr/>
        </p:nvSpPr>
        <p:spPr>
          <a:xfrm>
            <a:off x="3236119" y="2789992"/>
            <a:ext cx="250162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Technique</a:t>
            </a:r>
            <a:endParaRPr b="0" i="0" sz="2200" u="none" cap="none" strike="noStrike"/>
          </a:p>
        </p:txBody>
      </p:sp>
      <p:sp>
        <p:nvSpPr>
          <p:cNvPr id="228" name="Google Shape;228;p7"/>
          <p:cNvSpPr/>
          <p:nvPr/>
        </p:nvSpPr>
        <p:spPr>
          <a:xfrm>
            <a:off x="3236119" y="3285530"/>
            <a:ext cx="250162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TF-IDF + KNN classifier</a:t>
            </a:r>
            <a:endParaRPr b="0" i="0" sz="1850" u="none" cap="none" strike="noStrike"/>
          </a:p>
        </p:txBody>
      </p:sp>
      <p:sp>
        <p:nvSpPr>
          <p:cNvPr id="229" name="Google Shape;229;p7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fmla="val 235611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fmla="val 264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8568" y="4495681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/>
          <p:nvPr/>
        </p:nvSpPr>
        <p:spPr>
          <a:xfrm>
            <a:off x="5395317" y="4266843"/>
            <a:ext cx="262032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Performance</a:t>
            </a:r>
            <a:endParaRPr b="0" i="0" sz="2200" u="none" cap="none" strike="noStrike"/>
          </a:p>
        </p:txBody>
      </p:sp>
      <p:sp>
        <p:nvSpPr>
          <p:cNvPr id="233" name="Google Shape;233;p7"/>
          <p:cNvSpPr/>
          <p:nvPr/>
        </p:nvSpPr>
        <p:spPr>
          <a:xfrm>
            <a:off x="5395317" y="4762381"/>
            <a:ext cx="262032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F1: ~0.21, Accuracy: ~27%</a:t>
            </a:r>
            <a:endParaRPr b="0" i="0" sz="1850" u="none" cap="none" strike="noStrike"/>
          </a:p>
        </p:txBody>
      </p:sp>
      <p:sp>
        <p:nvSpPr>
          <p:cNvPr id="234" name="Google Shape;234;p7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fmla="val 235611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fmla="val 264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6" name="Google Shape;2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8107" y="5972532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Limitations</a:t>
            </a:r>
            <a:endParaRPr b="0" i="0" sz="2200" u="none" cap="none" strike="noStrike"/>
          </a:p>
        </p:txBody>
      </p:sp>
      <p:sp>
        <p:nvSpPr>
          <p:cNvPr id="238" name="Google Shape;238;p7"/>
          <p:cNvSpPr/>
          <p:nvPr/>
        </p:nvSpPr>
        <p:spPr>
          <a:xfrm>
            <a:off x="7554516" y="6239232"/>
            <a:ext cx="456830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Poor performance with sparse TF-IDF data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50ef1a1e2c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50ef1a1e2c_2_20"/>
          <p:cNvSpPr/>
          <p:nvPr/>
        </p:nvSpPr>
        <p:spPr>
          <a:xfrm>
            <a:off x="9490225" y="152400"/>
            <a:ext cx="4827000" cy="77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shows the results for the K-Nearest Neighbors (Retrained Best)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While KNN managed reasonable predictions for major classes like TREAT and EXPLAIN, significant confusion is observed across several categories, especially between EXPLAIN, DIAGNOSE, and TREAT.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KNN struggled more with minority and semantically overlapping classes, reflecting its limitations in handling high-dimensional sparse TF-IDF representations without strong distance boundaries.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KNN shows acceptable but weaker performance compared to other classifiers in this project.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g350ef1a1e2c_2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50ef1a1e2c_2_67"/>
          <p:cNvSpPr/>
          <p:nvPr/>
        </p:nvSpPr>
        <p:spPr>
          <a:xfrm>
            <a:off x="6316504" y="652224"/>
            <a:ext cx="6530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350"/>
              <a:buFont typeface="Quattrocento"/>
              <a:buNone/>
            </a:pPr>
            <a:r>
              <a:rPr lang="en-US" sz="43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Naive Bayes</a:t>
            </a:r>
            <a:r>
              <a:rPr b="0" i="0" lang="en-US" sz="43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Model</a:t>
            </a:r>
            <a:endParaRPr b="0" i="0" sz="4350" u="none" cap="none" strike="noStrike"/>
          </a:p>
        </p:txBody>
      </p:sp>
      <p:sp>
        <p:nvSpPr>
          <p:cNvPr id="253" name="Google Shape;253;g350ef1a1e2c_2_67"/>
          <p:cNvSpPr/>
          <p:nvPr/>
        </p:nvSpPr>
        <p:spPr>
          <a:xfrm>
            <a:off x="6316504" y="182403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0.67</a:t>
            </a:r>
            <a:endParaRPr b="0" i="0" sz="6150" u="none" cap="none" strike="noStrike"/>
          </a:p>
        </p:txBody>
      </p:sp>
      <p:sp>
        <p:nvSpPr>
          <p:cNvPr id="254" name="Google Shape;254;g350ef1a1e2c_2_67"/>
          <p:cNvSpPr/>
          <p:nvPr/>
        </p:nvSpPr>
        <p:spPr>
          <a:xfrm>
            <a:off x="8663226" y="290310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255" name="Google Shape;255;g350ef1a1e2c_2_67"/>
          <p:cNvSpPr/>
          <p:nvPr/>
        </p:nvSpPr>
        <p:spPr>
          <a:xfrm>
            <a:off x="6316504" y="339423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256" name="Google Shape;256;g350ef1a1e2c_2_67"/>
          <p:cNvSpPr/>
          <p:nvPr/>
        </p:nvSpPr>
        <p:spPr>
          <a:xfrm>
            <a:off x="6316504" y="4603790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67%</a:t>
            </a:r>
            <a:endParaRPr b="0" i="0" sz="6150" u="none" cap="none" strike="noStrike"/>
          </a:p>
        </p:txBody>
      </p:sp>
      <p:sp>
        <p:nvSpPr>
          <p:cNvPr id="257" name="Google Shape;257;g350ef1a1e2c_2_67"/>
          <p:cNvSpPr/>
          <p:nvPr/>
        </p:nvSpPr>
        <p:spPr>
          <a:xfrm>
            <a:off x="8663226" y="5682853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258" name="Google Shape;258;g350ef1a1e2c_2_67"/>
          <p:cNvSpPr/>
          <p:nvPr/>
        </p:nvSpPr>
        <p:spPr>
          <a:xfrm>
            <a:off x="6316504" y="6173986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259" name="Google Shape;259;g350ef1a1e2c_2_67"/>
          <p:cNvSpPr/>
          <p:nvPr/>
        </p:nvSpPr>
        <p:spPr>
          <a:xfrm>
            <a:off x="6316504" y="6820257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Served as a strong baseline model. TF-IDF with logistic regression showed limitations in capturing complex language patterns.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50ef1a1e2c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50ef1a1e2c_2_80"/>
          <p:cNvSpPr/>
          <p:nvPr/>
        </p:nvSpPr>
        <p:spPr>
          <a:xfrm>
            <a:off x="9495300" y="152400"/>
            <a:ext cx="4855800" cy="7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presents the validation results for the Naive Bayes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Naive Bayes performed well on major classes such as TREAT, EXPLAIN, and THANK, but demonstrated higher confusion among related classes like DIAGNOSE and EXPLAIN.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Due to its simple probabilistic assumptions, Naive Bayes struggled more with semantically overlapping categories, particularly QUES, REQUEST_INFORMATION, and TREAT.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while efficient and fast, Naive Bayes showed lower precision compared to ensemble methods like Random Forest and Extra Trees.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2" name="Google Shape;272;g350ef1a1e2c_2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50ef1a1e2c_2_85"/>
          <p:cNvSpPr/>
          <p:nvPr/>
        </p:nvSpPr>
        <p:spPr>
          <a:xfrm>
            <a:off x="6316504" y="652224"/>
            <a:ext cx="6530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350"/>
              <a:buFont typeface="Quattrocento"/>
              <a:buNone/>
            </a:pPr>
            <a:r>
              <a:rPr lang="en-US" sz="43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Ridge Classifier</a:t>
            </a:r>
            <a:r>
              <a:rPr b="0" i="0" lang="en-US" sz="43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Model</a:t>
            </a:r>
            <a:endParaRPr b="0" i="0" sz="4350" u="none" cap="none" strike="noStrike"/>
          </a:p>
        </p:txBody>
      </p:sp>
      <p:sp>
        <p:nvSpPr>
          <p:cNvPr id="274" name="Google Shape;274;g350ef1a1e2c_2_85"/>
          <p:cNvSpPr/>
          <p:nvPr/>
        </p:nvSpPr>
        <p:spPr>
          <a:xfrm>
            <a:off x="6316504" y="182403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0.67</a:t>
            </a:r>
            <a:endParaRPr b="0" i="0" sz="6150" u="none" cap="none" strike="noStrike"/>
          </a:p>
        </p:txBody>
      </p:sp>
      <p:sp>
        <p:nvSpPr>
          <p:cNvPr id="275" name="Google Shape;275;g350ef1a1e2c_2_85"/>
          <p:cNvSpPr/>
          <p:nvPr/>
        </p:nvSpPr>
        <p:spPr>
          <a:xfrm>
            <a:off x="8663226" y="290310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276" name="Google Shape;276;g350ef1a1e2c_2_85"/>
          <p:cNvSpPr/>
          <p:nvPr/>
        </p:nvSpPr>
        <p:spPr>
          <a:xfrm>
            <a:off x="6316504" y="339423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277" name="Google Shape;277;g350ef1a1e2c_2_85"/>
          <p:cNvSpPr/>
          <p:nvPr/>
        </p:nvSpPr>
        <p:spPr>
          <a:xfrm>
            <a:off x="6316504" y="4603790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67%</a:t>
            </a:r>
            <a:endParaRPr b="0" i="0" sz="6150" u="none" cap="none" strike="noStrike"/>
          </a:p>
        </p:txBody>
      </p:sp>
      <p:sp>
        <p:nvSpPr>
          <p:cNvPr id="278" name="Google Shape;278;g350ef1a1e2c_2_85"/>
          <p:cNvSpPr/>
          <p:nvPr/>
        </p:nvSpPr>
        <p:spPr>
          <a:xfrm>
            <a:off x="8663226" y="5682853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279" name="Google Shape;279;g350ef1a1e2c_2_85"/>
          <p:cNvSpPr/>
          <p:nvPr/>
        </p:nvSpPr>
        <p:spPr>
          <a:xfrm>
            <a:off x="6316504" y="6173986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280" name="Google Shape;280;g350ef1a1e2c_2_85"/>
          <p:cNvSpPr/>
          <p:nvPr/>
        </p:nvSpPr>
        <p:spPr>
          <a:xfrm>
            <a:off x="6316504" y="6820257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Served as a strong baseline model. TF-IDF with logistic regression showed limitations in capturing complex language patterns.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350ef1a1e2c_2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50ef1a1e2c_2_98"/>
          <p:cNvSpPr/>
          <p:nvPr/>
        </p:nvSpPr>
        <p:spPr>
          <a:xfrm>
            <a:off x="9410100" y="152400"/>
            <a:ext cx="4975200" cy="7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represents the validation performance of the Ridge Classifier (Retrained Best)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The model delivered strong predictions for major classes like TREAT, EXPLAIN, and THANK, indicated by a dominant diagonal structure.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Moderate confusion was observed between related classes such as DIAGNOSE, EXPLAIN, and TREAT, particularly where semantic overlaps were common.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Ridge Classifier provided a good balance between precision and recall, offering competitive performance without overfitting, similar to Logistic Regression.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848624" y="447319"/>
            <a:ext cx="5906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Decision Tree Classifier</a:t>
            </a:r>
            <a:endParaRPr b="0" i="0" sz="4400" u="none" cap="none" strike="noStrike"/>
          </a:p>
        </p:txBody>
      </p:sp>
      <p:sp>
        <p:nvSpPr>
          <p:cNvPr id="294" name="Google Shape;294;p8"/>
          <p:cNvSpPr/>
          <p:nvPr/>
        </p:nvSpPr>
        <p:spPr>
          <a:xfrm>
            <a:off x="59779" y="1579576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0.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55</a:t>
            </a:r>
            <a:endParaRPr b="0" i="0" sz="6150" u="none" cap="none" strike="noStrike"/>
          </a:p>
        </p:txBody>
      </p:sp>
      <p:sp>
        <p:nvSpPr>
          <p:cNvPr id="295" name="Google Shape;295;p8"/>
          <p:cNvSpPr/>
          <p:nvPr/>
        </p:nvSpPr>
        <p:spPr>
          <a:xfrm>
            <a:off x="2406501" y="2658639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296" name="Google Shape;296;p8"/>
          <p:cNvSpPr/>
          <p:nvPr/>
        </p:nvSpPr>
        <p:spPr>
          <a:xfrm>
            <a:off x="59779" y="3149771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297" name="Google Shape;297;p8"/>
          <p:cNvSpPr/>
          <p:nvPr/>
        </p:nvSpPr>
        <p:spPr>
          <a:xfrm>
            <a:off x="59779" y="435932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55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298" name="Google Shape;298;p8"/>
          <p:cNvSpPr/>
          <p:nvPr/>
        </p:nvSpPr>
        <p:spPr>
          <a:xfrm>
            <a:off x="2406501" y="543839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299" name="Google Shape;299;p8"/>
          <p:cNvSpPr/>
          <p:nvPr/>
        </p:nvSpPr>
        <p:spPr>
          <a:xfrm>
            <a:off x="59779" y="592952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300" name="Google Shape;300;p8"/>
          <p:cNvSpPr/>
          <p:nvPr/>
        </p:nvSpPr>
        <p:spPr>
          <a:xfrm>
            <a:off x="4" y="6737182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t/>
            </a:r>
            <a:endParaRPr b="0" i="0" sz="1850" u="none" cap="none" strike="noStrike"/>
          </a:p>
        </p:txBody>
      </p:sp>
      <p:pic>
        <p:nvPicPr>
          <p:cNvPr id="301" name="Google Shape;3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225" y="375625"/>
            <a:ext cx="6165876" cy="73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8"/>
          <p:cNvSpPr txBox="1"/>
          <p:nvPr/>
        </p:nvSpPr>
        <p:spPr>
          <a:xfrm>
            <a:off x="365775" y="6737175"/>
            <a:ext cx="7177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Decision Tree provided a reasonable starting point with 55% accuracy, but its limited ability to distinguish overlapping medical categories highlights the need for more advanced models.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350ef1a1e2c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50ef1a1e2c_2_25"/>
          <p:cNvSpPr/>
          <p:nvPr/>
        </p:nvSpPr>
        <p:spPr>
          <a:xfrm>
            <a:off x="9495300" y="299325"/>
            <a:ext cx="4787700" cy="7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       </a:t>
            </a: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shows the validation performance of the Decision Tree (Retrained Best)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While the model captured dominant classes like TREAT, EXPLAIN, and THANK reasonably well, noticeable confusion occurred between EXPLAIN, DIAGNOSE, and TREAT, which share semantic similarities.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Decision Trees tended to overfit on frequent classes, causing weaker generalization on minority and overlapping categories such as QUES, REFERRAL, and REPEAT.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the model performed decently but showed a trade-off between specificity and overfitting.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837724" y="1148834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Project Overview</a:t>
            </a:r>
            <a:endParaRPr b="0" i="0" sz="44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837724" y="2211824"/>
            <a:ext cx="3614618" cy="2889290"/>
          </a:xfrm>
          <a:prstGeom prst="roundRect">
            <a:avLst>
              <a:gd fmla="val 124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1077039" y="245114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Problem Statement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077039" y="2946678"/>
            <a:ext cx="3135987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Classify individual sentences into 15 healthcare-related categories based on Social Support Theory.</a:t>
            </a:r>
            <a:endParaRPr b="0" i="0" sz="18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4691658" y="2211824"/>
            <a:ext cx="3614618" cy="2889290"/>
          </a:xfrm>
          <a:prstGeom prst="roundRect">
            <a:avLst>
              <a:gd fmla="val 124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930973" y="245114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4930973" y="2946678"/>
            <a:ext cx="313598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4030 training samples with 1187 test samples provide the foundation for our models.</a:t>
            </a:r>
            <a:endParaRPr b="0" i="0" sz="18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837725" y="5340424"/>
            <a:ext cx="7468500" cy="2004000"/>
          </a:xfrm>
          <a:prstGeom prst="roundRect">
            <a:avLst>
              <a:gd fmla="val 206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077039" y="55797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Approach</a:t>
            </a:r>
            <a:endParaRPr b="0" i="0" sz="220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1077050" y="6075270"/>
            <a:ext cx="6990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Compare traditional vs. deep learning models to optimize classification performance while addressing real-world clinical communication challenges.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/>
          <p:nvPr/>
        </p:nvSpPr>
        <p:spPr>
          <a:xfrm>
            <a:off x="2505750" y="323975"/>
            <a:ext cx="3996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Random Forest</a:t>
            </a:r>
            <a:endParaRPr b="0" i="0" sz="4400" u="none" cap="none" strike="noStrike"/>
          </a:p>
        </p:txBody>
      </p:sp>
      <p:pic>
        <p:nvPicPr>
          <p:cNvPr id="316" name="Google Shape;31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375" y="196775"/>
            <a:ext cx="5803075" cy="77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/>
          <p:nvPr/>
        </p:nvSpPr>
        <p:spPr>
          <a:xfrm>
            <a:off x="399954" y="1324451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.63</a:t>
            </a:r>
            <a:endParaRPr b="0" i="0" sz="6150" u="none" cap="none" strike="noStrike"/>
          </a:p>
        </p:txBody>
      </p:sp>
      <p:sp>
        <p:nvSpPr>
          <p:cNvPr id="318" name="Google Shape;318;p9"/>
          <p:cNvSpPr/>
          <p:nvPr/>
        </p:nvSpPr>
        <p:spPr>
          <a:xfrm>
            <a:off x="2746676" y="2403514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319" name="Google Shape;319;p9"/>
          <p:cNvSpPr/>
          <p:nvPr/>
        </p:nvSpPr>
        <p:spPr>
          <a:xfrm>
            <a:off x="399954" y="2894647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320" name="Google Shape;320;p9"/>
          <p:cNvSpPr/>
          <p:nvPr/>
        </p:nvSpPr>
        <p:spPr>
          <a:xfrm>
            <a:off x="399954" y="376402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63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321" name="Google Shape;321;p9"/>
          <p:cNvSpPr/>
          <p:nvPr/>
        </p:nvSpPr>
        <p:spPr>
          <a:xfrm>
            <a:off x="2746676" y="484309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322" name="Google Shape;322;p9"/>
          <p:cNvSpPr/>
          <p:nvPr/>
        </p:nvSpPr>
        <p:spPr>
          <a:xfrm>
            <a:off x="399954" y="533422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323" name="Google Shape;323;p9"/>
          <p:cNvSpPr/>
          <p:nvPr/>
        </p:nvSpPr>
        <p:spPr>
          <a:xfrm>
            <a:off x="340179" y="6482057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324" name="Google Shape;324;p9"/>
          <p:cNvSpPr txBox="1"/>
          <p:nvPr/>
        </p:nvSpPr>
        <p:spPr>
          <a:xfrm>
            <a:off x="705950" y="6277950"/>
            <a:ext cx="7177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Random Forest model showed improved performance with 63% accuracy and a Validation F1-score of 0.63, offering better balance across classes, though further refinement is needed to fully address misclassifications in complex medical categories.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50ef1a1e2c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50ef1a1e2c_2_30"/>
          <p:cNvSpPr/>
          <p:nvPr/>
        </p:nvSpPr>
        <p:spPr>
          <a:xfrm>
            <a:off x="9427125" y="243350"/>
            <a:ext cx="4872900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   </a:t>
            </a: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22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displays the validation results for the Random Forest (Retrained Best)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The model achieved strong classification performance for major classes like TREAT, EXPLAIN, and THANK, reflected by a concentrated diagonal.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Some confusion persisted between overlapping classes such as EXPLAIN, DIAGNOSE, and TREAT, but Random Forest showed improved stability compared to a single Decision Tree.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Random Forest delivered better generalization, especially on frequent classes, while maintaining moderate performance across minority labels.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0e22830e1_0_201"/>
          <p:cNvSpPr/>
          <p:nvPr/>
        </p:nvSpPr>
        <p:spPr>
          <a:xfrm>
            <a:off x="7550774" y="360137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Extra Trees Classifier</a:t>
            </a:r>
            <a:endParaRPr b="0" i="0" sz="4400" u="none" cap="none" strike="noStrike"/>
          </a:p>
        </p:txBody>
      </p:sp>
      <p:pic>
        <p:nvPicPr>
          <p:cNvPr id="338" name="Google Shape;338;g350e22830e1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0" y="350988"/>
            <a:ext cx="5529675" cy="7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50e22830e1_0_201"/>
          <p:cNvSpPr/>
          <p:nvPr/>
        </p:nvSpPr>
        <p:spPr>
          <a:xfrm>
            <a:off x="6472129" y="1360601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.63</a:t>
            </a:r>
            <a:endParaRPr b="0" i="0" sz="6150" u="none" cap="none" strike="noStrike"/>
          </a:p>
        </p:txBody>
      </p:sp>
      <p:sp>
        <p:nvSpPr>
          <p:cNvPr id="340" name="Google Shape;340;g350e22830e1_0_201"/>
          <p:cNvSpPr/>
          <p:nvPr/>
        </p:nvSpPr>
        <p:spPr>
          <a:xfrm>
            <a:off x="8818851" y="2439664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341" name="Google Shape;341;g350e22830e1_0_201"/>
          <p:cNvSpPr/>
          <p:nvPr/>
        </p:nvSpPr>
        <p:spPr>
          <a:xfrm>
            <a:off x="6472129" y="2930797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342" name="Google Shape;342;g350e22830e1_0_201"/>
          <p:cNvSpPr/>
          <p:nvPr/>
        </p:nvSpPr>
        <p:spPr>
          <a:xfrm>
            <a:off x="6472129" y="380017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63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343" name="Google Shape;343;g350e22830e1_0_201"/>
          <p:cNvSpPr/>
          <p:nvPr/>
        </p:nvSpPr>
        <p:spPr>
          <a:xfrm>
            <a:off x="8818851" y="487924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344" name="Google Shape;344;g350e22830e1_0_201"/>
          <p:cNvSpPr/>
          <p:nvPr/>
        </p:nvSpPr>
        <p:spPr>
          <a:xfrm>
            <a:off x="6472129" y="537037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345" name="Google Shape;345;g350e22830e1_0_201"/>
          <p:cNvSpPr/>
          <p:nvPr/>
        </p:nvSpPr>
        <p:spPr>
          <a:xfrm>
            <a:off x="6412354" y="6518207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346" name="Google Shape;346;g350e22830e1_0_201"/>
          <p:cNvSpPr txBox="1"/>
          <p:nvPr/>
        </p:nvSpPr>
        <p:spPr>
          <a:xfrm>
            <a:off x="6778125" y="6239750"/>
            <a:ext cx="7177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Extra Trees model achieved 63% accuracy and a Validation F1-score of 0.63, offering consistent improvement across classes, although further enhancements are needed to better separate overlapping medical categories.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50ef1a1e2c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50ef1a1e2c_2_35"/>
          <p:cNvSpPr/>
          <p:nvPr/>
        </p:nvSpPr>
        <p:spPr>
          <a:xfrm>
            <a:off x="9456150" y="152400"/>
            <a:ext cx="4860900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presents the validation performance of the Extra Trees (Retrained Best)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Like Random Forest, Extra Trees delivered strong predictions for major categories like TREAT, EXPLAIN, and THANK, maintaining a dominant diagonal structure.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Some confusion persisted among closely related classes, especially between EXPLAIN, DIAGNOSE, and TREAT, though performance remained relatively stable across rare classes.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Extra Trees achieved high accuracy and maintained good class balance, offering robust performance on both frequent and minority labels.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0ef1a1e2c_2_40"/>
          <p:cNvSpPr/>
          <p:nvPr/>
        </p:nvSpPr>
        <p:spPr>
          <a:xfrm>
            <a:off x="7787724" y="512662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XGBoost </a:t>
            </a: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Classifier</a:t>
            </a:r>
            <a:endParaRPr b="0" i="0" sz="4400" u="none" cap="none" strike="noStrike"/>
          </a:p>
        </p:txBody>
      </p:sp>
      <p:pic>
        <p:nvPicPr>
          <p:cNvPr id="360" name="Google Shape;360;g350ef1a1e2c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50" y="331838"/>
            <a:ext cx="5983376" cy="756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50ef1a1e2c_2_40"/>
          <p:cNvSpPr/>
          <p:nvPr/>
        </p:nvSpPr>
        <p:spPr>
          <a:xfrm>
            <a:off x="6472129" y="1360601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.64</a:t>
            </a:r>
            <a:endParaRPr b="0" i="0" sz="6150" u="none" cap="none" strike="noStrike"/>
          </a:p>
        </p:txBody>
      </p:sp>
      <p:sp>
        <p:nvSpPr>
          <p:cNvPr id="362" name="Google Shape;362;g350ef1a1e2c_2_40"/>
          <p:cNvSpPr/>
          <p:nvPr/>
        </p:nvSpPr>
        <p:spPr>
          <a:xfrm>
            <a:off x="8818851" y="2439664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363" name="Google Shape;363;g350ef1a1e2c_2_40"/>
          <p:cNvSpPr/>
          <p:nvPr/>
        </p:nvSpPr>
        <p:spPr>
          <a:xfrm>
            <a:off x="6472129" y="2930797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364" name="Google Shape;364;g350ef1a1e2c_2_40"/>
          <p:cNvSpPr/>
          <p:nvPr/>
        </p:nvSpPr>
        <p:spPr>
          <a:xfrm>
            <a:off x="6472129" y="380017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64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365" name="Google Shape;365;g350ef1a1e2c_2_40"/>
          <p:cNvSpPr/>
          <p:nvPr/>
        </p:nvSpPr>
        <p:spPr>
          <a:xfrm>
            <a:off x="8818851" y="487924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366" name="Google Shape;366;g350ef1a1e2c_2_40"/>
          <p:cNvSpPr/>
          <p:nvPr/>
        </p:nvSpPr>
        <p:spPr>
          <a:xfrm>
            <a:off x="6472129" y="537037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367" name="Google Shape;367;g350ef1a1e2c_2_40"/>
          <p:cNvSpPr/>
          <p:nvPr/>
        </p:nvSpPr>
        <p:spPr>
          <a:xfrm>
            <a:off x="6714375" y="6239742"/>
            <a:ext cx="7483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XGBoost model achieved 64% accuracy and a Validation F1-score of 0.64, capturing major classes effectively but still showing boundary confusion among closely related categories, indicating strong potential for improvement with hyperparameter tuning.</a:t>
            </a:r>
            <a:endParaRPr b="0" i="0" sz="18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50ef1a1e2c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50ef1a1e2c_2_62"/>
          <p:cNvSpPr/>
          <p:nvPr/>
        </p:nvSpPr>
        <p:spPr>
          <a:xfrm>
            <a:off x="9427125" y="243350"/>
            <a:ext cx="4872900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   </a:t>
            </a: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22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represents the validation performance of the XGBoost (Before Tuning)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XGBoost captured major classes like TREAT, EXPLAIN, and THANK relatively well, with a strong concentration of predictions along the diagonal.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However, notable confusion was present between EXPLAIN, DIAGNOSE, and TREAT, especially before hyperparameter tuning, suggesting room for improvement in boundary separation.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XGBoost showed promise even before optimization, with solid performance on dominant classes and moderate confusion on harder-to-separate intents.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0e22830e1_0_1"/>
          <p:cNvSpPr/>
          <p:nvPr/>
        </p:nvSpPr>
        <p:spPr>
          <a:xfrm>
            <a:off x="1806174" y="478772"/>
            <a:ext cx="53175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300"/>
              <a:buFont typeface="Quattrocento"/>
              <a:buNone/>
            </a:pPr>
            <a:r>
              <a:rPr b="0" i="0" lang="en-US" sz="33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CNN Model (Deep Learning)</a:t>
            </a:r>
            <a:endParaRPr b="0" i="0" sz="3300" u="none" cap="none" strike="noStrike"/>
          </a:p>
        </p:txBody>
      </p:sp>
      <p:pic>
        <p:nvPicPr>
          <p:cNvPr id="381" name="Google Shape;381;g350e22830e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383" y="168675"/>
            <a:ext cx="6039067" cy="78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50e22830e1_0_1"/>
          <p:cNvSpPr/>
          <p:nvPr/>
        </p:nvSpPr>
        <p:spPr>
          <a:xfrm>
            <a:off x="570029" y="1496651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.70</a:t>
            </a:r>
            <a:endParaRPr b="0" i="0" sz="6150" u="none" cap="none" strike="noStrike"/>
          </a:p>
        </p:txBody>
      </p:sp>
      <p:sp>
        <p:nvSpPr>
          <p:cNvPr id="383" name="Google Shape;383;g350e22830e1_0_1"/>
          <p:cNvSpPr/>
          <p:nvPr/>
        </p:nvSpPr>
        <p:spPr>
          <a:xfrm>
            <a:off x="2916751" y="2575714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384" name="Google Shape;384;g350e22830e1_0_1"/>
          <p:cNvSpPr/>
          <p:nvPr/>
        </p:nvSpPr>
        <p:spPr>
          <a:xfrm>
            <a:off x="570029" y="3066847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385" name="Google Shape;385;g350e22830e1_0_1"/>
          <p:cNvSpPr/>
          <p:nvPr/>
        </p:nvSpPr>
        <p:spPr>
          <a:xfrm>
            <a:off x="570029" y="393622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70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386" name="Google Shape;386;g350e22830e1_0_1"/>
          <p:cNvSpPr/>
          <p:nvPr/>
        </p:nvSpPr>
        <p:spPr>
          <a:xfrm>
            <a:off x="2916751" y="5015291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387" name="Google Shape;387;g350e22830e1_0_1"/>
          <p:cNvSpPr/>
          <p:nvPr/>
        </p:nvSpPr>
        <p:spPr>
          <a:xfrm>
            <a:off x="570029" y="5506424"/>
            <a:ext cx="7483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388" name="Google Shape;388;g350e22830e1_0_1"/>
          <p:cNvSpPr/>
          <p:nvPr/>
        </p:nvSpPr>
        <p:spPr>
          <a:xfrm>
            <a:off x="510254" y="6654257"/>
            <a:ext cx="7483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389" name="Google Shape;389;g350e22830e1_0_1"/>
          <p:cNvSpPr txBox="1"/>
          <p:nvPr/>
        </p:nvSpPr>
        <p:spPr>
          <a:xfrm>
            <a:off x="876025" y="6251500"/>
            <a:ext cx="7177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CNN model achieved 70% accuracy and a Validation F1-score of 0.70, capturing dominant classes well but still facing challenges in differentiating closely related medical categories, highlighting opportunities for further improvements with more context-aware models.</a:t>
            </a:r>
            <a:endParaRPr sz="15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350ef1a1e2c_2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7225" cy="79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50ef1a1e2c_2_103"/>
          <p:cNvSpPr/>
          <p:nvPr/>
        </p:nvSpPr>
        <p:spPr>
          <a:xfrm>
            <a:off x="8959250" y="401550"/>
            <a:ext cx="5187600" cy="7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        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shows the test set performance of the CNN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The model captured dominant classes like TREAT, EXPLAIN, and THANK fairly well, evident from the strong diagonal.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However, noticeable confusion appeared between semantically similar classes such as DIAGNOSE, EXPLAIN, and TREAT, especially for longer or more complex sentences.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the CNN provided a lightweight, faster alternative to transformer models but struggled with nuanced distinctions compared to ClinicalBERT or DistilBERT.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2" name="Google Shape;402;g350e22830e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50e22830e1_0_17"/>
          <p:cNvSpPr/>
          <p:nvPr/>
        </p:nvSpPr>
        <p:spPr>
          <a:xfrm>
            <a:off x="837724" y="1014293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ClinicalBERT Model</a:t>
            </a:r>
            <a:endParaRPr b="0" i="0" sz="4400" u="none" cap="none" strike="noStrike"/>
          </a:p>
        </p:txBody>
      </p:sp>
      <p:sp>
        <p:nvSpPr>
          <p:cNvPr id="404" name="Google Shape;404;g350e22830e1_0_17"/>
          <p:cNvSpPr/>
          <p:nvPr/>
        </p:nvSpPr>
        <p:spPr>
          <a:xfrm>
            <a:off x="837724" y="2077283"/>
            <a:ext cx="3614700" cy="2506200"/>
          </a:xfrm>
          <a:prstGeom prst="roundRect">
            <a:avLst>
              <a:gd fmla="val 143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50e22830e1_0_17"/>
          <p:cNvSpPr/>
          <p:nvPr/>
        </p:nvSpPr>
        <p:spPr>
          <a:xfrm>
            <a:off x="1077039" y="2316599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Technique</a:t>
            </a:r>
            <a:endParaRPr b="0" i="0" sz="2200" u="none" cap="none" strike="noStrike"/>
          </a:p>
        </p:txBody>
      </p:sp>
      <p:sp>
        <p:nvSpPr>
          <p:cNvPr id="406" name="Google Shape;406;g350e22830e1_0_17"/>
          <p:cNvSpPr/>
          <p:nvPr/>
        </p:nvSpPr>
        <p:spPr>
          <a:xfrm>
            <a:off x="1077039" y="2812137"/>
            <a:ext cx="31359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Fine-tuning emilyalsentzer/Bio_ClinicalBERT for domain-specific classification.</a:t>
            </a:r>
            <a:endParaRPr b="0" i="0" sz="1850" u="none" cap="none" strike="noStrike"/>
          </a:p>
        </p:txBody>
      </p:sp>
      <p:sp>
        <p:nvSpPr>
          <p:cNvPr id="407" name="Google Shape;407;g350e22830e1_0_17"/>
          <p:cNvSpPr/>
          <p:nvPr/>
        </p:nvSpPr>
        <p:spPr>
          <a:xfrm>
            <a:off x="4691658" y="2077283"/>
            <a:ext cx="3614700" cy="2506200"/>
          </a:xfrm>
          <a:prstGeom prst="roundRect">
            <a:avLst>
              <a:gd fmla="val 143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50e22830e1_0_17"/>
          <p:cNvSpPr/>
          <p:nvPr/>
        </p:nvSpPr>
        <p:spPr>
          <a:xfrm>
            <a:off x="4930973" y="2316599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Performance</a:t>
            </a:r>
            <a:endParaRPr b="0" i="0" sz="2200" u="none" cap="none" strike="noStrike"/>
          </a:p>
        </p:txBody>
      </p:sp>
      <p:sp>
        <p:nvSpPr>
          <p:cNvPr id="409" name="Google Shape;409;g350e22830e1_0_17"/>
          <p:cNvSpPr/>
          <p:nvPr/>
        </p:nvSpPr>
        <p:spPr>
          <a:xfrm>
            <a:off x="4930973" y="2812137"/>
            <a:ext cx="31359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accuracy slightly lower than DistilBERT despite medical specialization.</a:t>
            </a:r>
            <a:endParaRPr b="0" i="0" sz="1850" u="none" cap="none" strike="noStrike"/>
          </a:p>
        </p:txBody>
      </p:sp>
      <p:sp>
        <p:nvSpPr>
          <p:cNvPr id="410" name="Google Shape;410;g350e22830e1_0_17"/>
          <p:cNvSpPr/>
          <p:nvPr/>
        </p:nvSpPr>
        <p:spPr>
          <a:xfrm>
            <a:off x="837724" y="4822865"/>
            <a:ext cx="7468500" cy="1357200"/>
          </a:xfrm>
          <a:prstGeom prst="roundRect">
            <a:avLst>
              <a:gd fmla="val 264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50e22830e1_0_17"/>
          <p:cNvSpPr/>
          <p:nvPr/>
        </p:nvSpPr>
        <p:spPr>
          <a:xfrm>
            <a:off x="1077039" y="5062180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Domain Advantage</a:t>
            </a:r>
            <a:endParaRPr b="0" i="0" sz="2200" u="none" cap="none" strike="noStrike"/>
          </a:p>
        </p:txBody>
      </p:sp>
      <p:sp>
        <p:nvSpPr>
          <p:cNvPr id="412" name="Google Shape;412;g350e22830e1_0_17"/>
          <p:cNvSpPr/>
          <p:nvPr/>
        </p:nvSpPr>
        <p:spPr>
          <a:xfrm>
            <a:off x="1077039" y="5557718"/>
            <a:ext cx="6990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Pre-trained on medical literature and clinical notes.</a:t>
            </a:r>
            <a:endParaRPr b="0" i="0" sz="1850" u="none" cap="none" strike="noStrike"/>
          </a:p>
        </p:txBody>
      </p:sp>
      <p:sp>
        <p:nvSpPr>
          <p:cNvPr id="413" name="Google Shape;413;g350e22830e1_0_17"/>
          <p:cNvSpPr/>
          <p:nvPr/>
        </p:nvSpPr>
        <p:spPr>
          <a:xfrm>
            <a:off x="837724" y="6449258"/>
            <a:ext cx="7468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specialized medical model underperformed compared to general models, likely due to limited dataset size.</a:t>
            </a:r>
            <a:endParaRPr b="0" i="0" sz="1850" u="none" cap="none" strike="noStrike"/>
          </a:p>
        </p:txBody>
      </p:sp>
      <p:pic>
        <p:nvPicPr>
          <p:cNvPr id="414" name="Google Shape;414;g350e22830e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3750" y="1257569"/>
            <a:ext cx="5066900" cy="540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50ef1a1e2c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43975" cy="75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50ef1a1e2c_2_108"/>
          <p:cNvSpPr/>
          <p:nvPr/>
        </p:nvSpPr>
        <p:spPr>
          <a:xfrm>
            <a:off x="9490250" y="89625"/>
            <a:ext cx="4878000" cy="7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summarizes the test set performance of the ClinicalBERT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ClinicalBERT achieved outstanding classification results with strong clustering along the diagonal for key categories like TREAT, EXPLAIN, QUES, and THANK.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Only limited confusion is observed, mainly between semantically close classes such as DIAGNOSE and EXPLAIN, but overall, ClinicalBERT maintained high accuracy and recall across both frequent and rare categories.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The model demonstrated superior understanding of domain-specific conversational patterns, validating the benefit of fine-tuning on a specialized clinical language model.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50ef1a1e2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337" y="1491875"/>
            <a:ext cx="9083724" cy="59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50ef1a1e2c_2_0"/>
          <p:cNvSpPr/>
          <p:nvPr/>
        </p:nvSpPr>
        <p:spPr>
          <a:xfrm>
            <a:off x="4133688" y="522200"/>
            <a:ext cx="6363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Label Class Distribution</a:t>
            </a:r>
            <a:endParaRPr b="0" i="0" sz="440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7" name="Google Shape;427;g350e22830e1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50e22830e1_0_33"/>
          <p:cNvSpPr/>
          <p:nvPr/>
        </p:nvSpPr>
        <p:spPr>
          <a:xfrm>
            <a:off x="724972" y="678656"/>
            <a:ext cx="4963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450"/>
              <a:buFont typeface="Quattrocento"/>
              <a:buNone/>
            </a:pPr>
            <a:r>
              <a:rPr b="0" i="0" lang="en-US" sz="24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 Model - Our Best Model</a:t>
            </a:r>
            <a:endParaRPr b="0" i="0" sz="2450" u="none" cap="none" strike="noStrike"/>
          </a:p>
        </p:txBody>
      </p:sp>
      <p:sp>
        <p:nvSpPr>
          <p:cNvPr id="429" name="Google Shape;429;g350e22830e1_0_33"/>
          <p:cNvSpPr/>
          <p:nvPr/>
        </p:nvSpPr>
        <p:spPr>
          <a:xfrm>
            <a:off x="724972" y="1343858"/>
            <a:ext cx="7694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3450"/>
              <a:buFont typeface="Quattrocento"/>
              <a:buNone/>
            </a:pPr>
            <a:r>
              <a:rPr b="0" i="0" lang="en-US" sz="3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81.5%</a:t>
            </a:r>
            <a:endParaRPr b="0" i="0" sz="3450" u="none" cap="none" strike="noStrike"/>
          </a:p>
        </p:txBody>
      </p:sp>
      <p:sp>
        <p:nvSpPr>
          <p:cNvPr id="430" name="Google Shape;430;g350e22830e1_0_33"/>
          <p:cNvSpPr/>
          <p:nvPr/>
        </p:nvSpPr>
        <p:spPr>
          <a:xfrm>
            <a:off x="3779877" y="1956435"/>
            <a:ext cx="15840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b="0" i="0" lang="en-US" sz="1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Accuracy</a:t>
            </a:r>
            <a:endParaRPr b="0" i="0" sz="1200" u="none" cap="none" strike="noStrike"/>
          </a:p>
        </p:txBody>
      </p:sp>
      <p:sp>
        <p:nvSpPr>
          <p:cNvPr id="431" name="Google Shape;431;g350e22830e1_0_33"/>
          <p:cNvSpPr/>
          <p:nvPr/>
        </p:nvSpPr>
        <p:spPr>
          <a:xfrm>
            <a:off x="724972" y="2235160"/>
            <a:ext cx="769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50"/>
              <a:buFont typeface="Quattrocento"/>
              <a:buNone/>
            </a:pPr>
            <a:r>
              <a:rPr b="0" i="0" lang="en-US" sz="10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Highest among all tested models</a:t>
            </a:r>
            <a:endParaRPr b="0" i="0" sz="1050" u="none" cap="none" strike="noStrike"/>
          </a:p>
        </p:txBody>
      </p:sp>
      <p:sp>
        <p:nvSpPr>
          <p:cNvPr id="432" name="Google Shape;432;g350e22830e1_0_33"/>
          <p:cNvSpPr/>
          <p:nvPr/>
        </p:nvSpPr>
        <p:spPr>
          <a:xfrm>
            <a:off x="724972" y="2921675"/>
            <a:ext cx="7694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3450"/>
              <a:buFont typeface="Quattrocento"/>
              <a:buNone/>
            </a:pPr>
            <a:r>
              <a:rPr b="0" i="0" lang="en-US" sz="3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81.1%</a:t>
            </a:r>
            <a:endParaRPr b="0" i="0" sz="3450" u="none" cap="none" strike="noStrike"/>
          </a:p>
        </p:txBody>
      </p:sp>
      <p:sp>
        <p:nvSpPr>
          <p:cNvPr id="433" name="Google Shape;433;g350e22830e1_0_33"/>
          <p:cNvSpPr/>
          <p:nvPr/>
        </p:nvSpPr>
        <p:spPr>
          <a:xfrm>
            <a:off x="3779877" y="3534251"/>
            <a:ext cx="15840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b="0" i="0" lang="en-US" sz="1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F1-Score</a:t>
            </a:r>
            <a:endParaRPr b="0" i="0" sz="1200" u="none" cap="none" strike="noStrike"/>
          </a:p>
        </p:txBody>
      </p:sp>
      <p:sp>
        <p:nvSpPr>
          <p:cNvPr id="434" name="Google Shape;434;g350e22830e1_0_33"/>
          <p:cNvSpPr/>
          <p:nvPr/>
        </p:nvSpPr>
        <p:spPr>
          <a:xfrm>
            <a:off x="724972" y="3812977"/>
            <a:ext cx="769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50"/>
              <a:buFont typeface="Quattrocento"/>
              <a:buNone/>
            </a:pPr>
            <a:r>
              <a:rPr b="0" i="0" lang="en-US" sz="10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precision and recall</a:t>
            </a:r>
            <a:endParaRPr b="0" i="0" sz="1050" u="none" cap="none" strike="noStrike"/>
          </a:p>
        </p:txBody>
      </p:sp>
      <p:sp>
        <p:nvSpPr>
          <p:cNvPr id="435" name="Google Shape;435;g350e22830e1_0_33"/>
          <p:cNvSpPr/>
          <p:nvPr/>
        </p:nvSpPr>
        <p:spPr>
          <a:xfrm>
            <a:off x="724972" y="4499491"/>
            <a:ext cx="7694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3450"/>
              <a:buFont typeface="Quattrocento"/>
              <a:buNone/>
            </a:pPr>
            <a:r>
              <a:rPr b="0" i="0" lang="en-US" sz="3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81.7%</a:t>
            </a:r>
            <a:endParaRPr b="0" i="0" sz="3450" u="none" cap="none" strike="noStrike"/>
          </a:p>
        </p:txBody>
      </p:sp>
      <p:sp>
        <p:nvSpPr>
          <p:cNvPr id="436" name="Google Shape;436;g350e22830e1_0_33"/>
          <p:cNvSpPr/>
          <p:nvPr/>
        </p:nvSpPr>
        <p:spPr>
          <a:xfrm>
            <a:off x="3779877" y="5112068"/>
            <a:ext cx="15840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b="0" i="0" lang="en-US" sz="1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Test Accuracy</a:t>
            </a:r>
            <a:endParaRPr b="0" i="0" sz="1200" u="none" cap="none" strike="noStrike"/>
          </a:p>
        </p:txBody>
      </p:sp>
      <p:sp>
        <p:nvSpPr>
          <p:cNvPr id="437" name="Google Shape;437;g350e22830e1_0_33"/>
          <p:cNvSpPr/>
          <p:nvPr/>
        </p:nvSpPr>
        <p:spPr>
          <a:xfrm>
            <a:off x="724972" y="5390793"/>
            <a:ext cx="769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50"/>
              <a:buFont typeface="Quattrocento"/>
              <a:buNone/>
            </a:pPr>
            <a:r>
              <a:rPr b="0" i="0" lang="en-US" sz="10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Consistent performance on unseen data</a:t>
            </a:r>
            <a:endParaRPr b="0" i="0" sz="1050" u="none" cap="none" strike="noStrike"/>
          </a:p>
        </p:txBody>
      </p:sp>
      <p:sp>
        <p:nvSpPr>
          <p:cNvPr id="438" name="Google Shape;438;g350e22830e1_0_33"/>
          <p:cNvSpPr/>
          <p:nvPr/>
        </p:nvSpPr>
        <p:spPr>
          <a:xfrm>
            <a:off x="724972" y="6077307"/>
            <a:ext cx="7694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3450"/>
              <a:buFont typeface="Quattrocento"/>
              <a:buNone/>
            </a:pPr>
            <a:r>
              <a:rPr b="0" i="0" lang="en-US" sz="34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81.4%</a:t>
            </a:r>
            <a:endParaRPr b="0" i="0" sz="3450" u="none" cap="none" strike="noStrike"/>
          </a:p>
        </p:txBody>
      </p:sp>
      <p:sp>
        <p:nvSpPr>
          <p:cNvPr id="439" name="Google Shape;439;g350e22830e1_0_33"/>
          <p:cNvSpPr/>
          <p:nvPr/>
        </p:nvSpPr>
        <p:spPr>
          <a:xfrm>
            <a:off x="3779877" y="6689884"/>
            <a:ext cx="15840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b="0" i="0" lang="en-US" sz="1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Test F1-Score</a:t>
            </a:r>
            <a:endParaRPr b="0" i="0" sz="1200" u="none" cap="none" strike="noStrike"/>
          </a:p>
        </p:txBody>
      </p:sp>
      <p:sp>
        <p:nvSpPr>
          <p:cNvPr id="440" name="Google Shape;440;g350e22830e1_0_33"/>
          <p:cNvSpPr/>
          <p:nvPr/>
        </p:nvSpPr>
        <p:spPr>
          <a:xfrm>
            <a:off x="724972" y="6968609"/>
            <a:ext cx="769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50"/>
              <a:buFont typeface="Quattrocento"/>
              <a:buNone/>
            </a:pPr>
            <a:r>
              <a:rPr b="0" i="0" lang="en-US" sz="10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Strong generalization capability</a:t>
            </a:r>
            <a:endParaRPr b="0" i="0" sz="1050" u="none" cap="none" strike="noStrike"/>
          </a:p>
        </p:txBody>
      </p:sp>
      <p:sp>
        <p:nvSpPr>
          <p:cNvPr id="441" name="Google Shape;441;g350e22830e1_0_33"/>
          <p:cNvSpPr/>
          <p:nvPr/>
        </p:nvSpPr>
        <p:spPr>
          <a:xfrm>
            <a:off x="724972" y="7335441"/>
            <a:ext cx="769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50"/>
              <a:buFont typeface="Quattrocento"/>
              <a:buNone/>
            </a:pPr>
            <a:r>
              <a:rPr b="0" i="0" lang="en-US" sz="10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 achieves superior performance while maintaining computational efficiency. The model excels across all metrics.</a:t>
            </a:r>
            <a:endParaRPr b="0" i="0" sz="1050" u="none" cap="none" strike="noStrike"/>
          </a:p>
        </p:txBody>
      </p:sp>
      <p:pic>
        <p:nvPicPr>
          <p:cNvPr id="442" name="Google Shape;442;g350e22830e1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1163368"/>
            <a:ext cx="5486375" cy="576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50e22830e1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1163475"/>
            <a:ext cx="5486399" cy="5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350ef1a1e2c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6487" cy="7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50ef1a1e2c_2_10"/>
          <p:cNvSpPr/>
          <p:nvPr/>
        </p:nvSpPr>
        <p:spPr>
          <a:xfrm>
            <a:off x="9137500" y="299325"/>
            <a:ext cx="5162700" cy="7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shows the test set performance of the DistilBERT model.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DistilBERT achieved strong and consistent classification, with a clear and sharp diagonal for major classes like TREAT, EXPLAIN, QUES, and THANK.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Very limited confusion is observed across the matrix, demonstrating the model's excellent generalization ability.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Minor errors occurred mainly between semantically similar categories such as DIAGNOSE and EXPLAIN, but overall, DistilBERT showed high precision, recall, and stability across both frequent and minority classes.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6" name="Google Shape;456;g350e22830e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50e22830e1_0_89"/>
          <p:cNvSpPr/>
          <p:nvPr/>
        </p:nvSpPr>
        <p:spPr>
          <a:xfrm>
            <a:off x="6324124" y="732830"/>
            <a:ext cx="74685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950"/>
              <a:buFont typeface="Quattrocento"/>
              <a:buNone/>
            </a:pPr>
            <a:r>
              <a:rPr b="0" i="0" lang="en-US" sz="39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We Overcame at Each Step</a:t>
            </a:r>
            <a:endParaRPr b="0" i="0" sz="3950" u="none" cap="none" strike="noStrike"/>
          </a:p>
        </p:txBody>
      </p:sp>
      <p:sp>
        <p:nvSpPr>
          <p:cNvPr id="458" name="Google Shape;458;g350e22830e1_0_89"/>
          <p:cNvSpPr/>
          <p:nvPr/>
        </p:nvSpPr>
        <p:spPr>
          <a:xfrm>
            <a:off x="6324124" y="2323267"/>
            <a:ext cx="7468500" cy="5173500"/>
          </a:xfrm>
          <a:prstGeom prst="roundRect">
            <a:avLst>
              <a:gd fmla="val 625" name="adj"/>
            </a:avLst>
          </a:prstGeom>
          <a:noFill/>
          <a:ln cap="flat" cmpd="sng" w="9525">
            <a:solidFill>
              <a:srgbClr val="FFFFFF">
                <a:alpha val="2392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50e22830e1_0_89"/>
          <p:cNvSpPr/>
          <p:nvPr/>
        </p:nvSpPr>
        <p:spPr>
          <a:xfrm>
            <a:off x="6331744" y="2330887"/>
            <a:ext cx="7452600" cy="618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50e22830e1_0_89"/>
          <p:cNvSpPr/>
          <p:nvPr/>
        </p:nvSpPr>
        <p:spPr>
          <a:xfrm>
            <a:off x="6547961" y="2467689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1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Attempt</a:t>
            </a:r>
            <a:endParaRPr b="0" i="0" sz="1650" u="none" cap="none" strike="noStrike"/>
          </a:p>
        </p:txBody>
      </p:sp>
      <p:sp>
        <p:nvSpPr>
          <p:cNvPr id="461" name="Google Shape;461;g350e22830e1_0_89"/>
          <p:cNvSpPr/>
          <p:nvPr/>
        </p:nvSpPr>
        <p:spPr>
          <a:xfrm>
            <a:off x="9035653" y="2467689"/>
            <a:ext cx="2045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1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Challenge</a:t>
            </a:r>
            <a:endParaRPr b="0" i="0" sz="1650" u="none" cap="none" strike="noStrike"/>
          </a:p>
        </p:txBody>
      </p:sp>
      <p:sp>
        <p:nvSpPr>
          <p:cNvPr id="462" name="Google Shape;462;g350e22830e1_0_89"/>
          <p:cNvSpPr/>
          <p:nvPr/>
        </p:nvSpPr>
        <p:spPr>
          <a:xfrm>
            <a:off x="11519535" y="2467689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1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What We Learned</a:t>
            </a:r>
            <a:endParaRPr b="0" i="0" sz="1650" u="none" cap="none" strike="noStrike"/>
          </a:p>
        </p:txBody>
      </p:sp>
      <p:sp>
        <p:nvSpPr>
          <p:cNvPr id="463" name="Google Shape;463;g350e22830e1_0_89"/>
          <p:cNvSpPr/>
          <p:nvPr/>
        </p:nvSpPr>
        <p:spPr>
          <a:xfrm>
            <a:off x="6331744" y="2949059"/>
            <a:ext cx="7452600" cy="9627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50e22830e1_0_89"/>
          <p:cNvSpPr/>
          <p:nvPr/>
        </p:nvSpPr>
        <p:spPr>
          <a:xfrm>
            <a:off x="6547961" y="3085862"/>
            <a:ext cx="204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Regression, SVM,RidgeC</a:t>
            </a:r>
            <a:r>
              <a:rPr lang="en-US" sz="1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lassifier</a:t>
            </a:r>
            <a:endParaRPr b="0" i="0" sz="1650" u="none" cap="none" strike="noStrike"/>
          </a:p>
        </p:txBody>
      </p:sp>
      <p:sp>
        <p:nvSpPr>
          <p:cNvPr id="465" name="Google Shape;465;g350e22830e1_0_89"/>
          <p:cNvSpPr/>
          <p:nvPr/>
        </p:nvSpPr>
        <p:spPr>
          <a:xfrm>
            <a:off x="9035653" y="3085862"/>
            <a:ext cx="2045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Can't capture semantic meaning</a:t>
            </a:r>
            <a:endParaRPr b="0" i="0" sz="1650" u="none" cap="none" strike="noStrike"/>
          </a:p>
        </p:txBody>
      </p:sp>
      <p:sp>
        <p:nvSpPr>
          <p:cNvPr id="466" name="Google Shape;466;g350e22830e1_0_89"/>
          <p:cNvSpPr/>
          <p:nvPr/>
        </p:nvSpPr>
        <p:spPr>
          <a:xfrm>
            <a:off x="11519535" y="3085862"/>
            <a:ext cx="204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Need more context-</a:t>
            </a:r>
            <a:r>
              <a:rPr lang="en-US" sz="1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 </a:t>
            </a: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aware features</a:t>
            </a:r>
            <a:endParaRPr b="0" i="0" sz="1650" u="none" cap="none" strike="noStrike"/>
          </a:p>
        </p:txBody>
      </p:sp>
      <p:sp>
        <p:nvSpPr>
          <p:cNvPr id="467" name="Google Shape;467;g350e22830e1_0_89"/>
          <p:cNvSpPr/>
          <p:nvPr/>
        </p:nvSpPr>
        <p:spPr>
          <a:xfrm>
            <a:off x="6331744" y="3911798"/>
            <a:ext cx="7452600" cy="13074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50e22830e1_0_89"/>
          <p:cNvSpPr/>
          <p:nvPr/>
        </p:nvSpPr>
        <p:spPr>
          <a:xfrm>
            <a:off x="6547961" y="4048601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CNN</a:t>
            </a:r>
            <a:endParaRPr b="0" i="0" sz="1650" u="none" cap="none" strike="noStrike"/>
          </a:p>
        </p:txBody>
      </p:sp>
      <p:sp>
        <p:nvSpPr>
          <p:cNvPr id="469" name="Google Shape;469;g350e22830e1_0_89"/>
          <p:cNvSpPr/>
          <p:nvPr/>
        </p:nvSpPr>
        <p:spPr>
          <a:xfrm>
            <a:off x="9035653" y="4048601"/>
            <a:ext cx="20454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Captures local patterns, misses full sentence</a:t>
            </a:r>
            <a:endParaRPr b="0" i="0" sz="1650" u="none" cap="none" strike="noStrike"/>
          </a:p>
        </p:txBody>
      </p:sp>
      <p:sp>
        <p:nvSpPr>
          <p:cNvPr id="470" name="Google Shape;470;g350e22830e1_0_89"/>
          <p:cNvSpPr/>
          <p:nvPr/>
        </p:nvSpPr>
        <p:spPr>
          <a:xfrm>
            <a:off x="11519535" y="4048601"/>
            <a:ext cx="204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Transformers needed</a:t>
            </a:r>
            <a:endParaRPr b="0" i="0" sz="1650" u="none" cap="none" strike="noStrike"/>
          </a:p>
        </p:txBody>
      </p:sp>
      <p:sp>
        <p:nvSpPr>
          <p:cNvPr id="471" name="Google Shape;471;g350e22830e1_0_89"/>
          <p:cNvSpPr/>
          <p:nvPr/>
        </p:nvSpPr>
        <p:spPr>
          <a:xfrm>
            <a:off x="6331744" y="5219105"/>
            <a:ext cx="7452600" cy="13074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50e22830e1_0_89"/>
          <p:cNvSpPr/>
          <p:nvPr/>
        </p:nvSpPr>
        <p:spPr>
          <a:xfrm>
            <a:off x="6547961" y="5355908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ClinicalBERT</a:t>
            </a:r>
            <a:endParaRPr b="0" i="0" sz="1650" u="none" cap="none" strike="noStrike"/>
          </a:p>
        </p:txBody>
      </p:sp>
      <p:sp>
        <p:nvSpPr>
          <p:cNvPr id="473" name="Google Shape;473;g350e22830e1_0_89"/>
          <p:cNvSpPr/>
          <p:nvPr/>
        </p:nvSpPr>
        <p:spPr>
          <a:xfrm>
            <a:off x="9035653" y="5355908"/>
            <a:ext cx="20454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Overfit risk, computationally heavy</a:t>
            </a:r>
            <a:endParaRPr b="0" i="0" sz="1650" u="none" cap="none" strike="noStrike"/>
          </a:p>
        </p:txBody>
      </p:sp>
      <p:sp>
        <p:nvSpPr>
          <p:cNvPr id="474" name="Google Shape;474;g350e22830e1_0_89"/>
          <p:cNvSpPr/>
          <p:nvPr/>
        </p:nvSpPr>
        <p:spPr>
          <a:xfrm>
            <a:off x="11519535" y="5355908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 size matters</a:t>
            </a:r>
            <a:endParaRPr b="0" i="0" sz="1650" u="none" cap="none" strike="noStrike"/>
          </a:p>
        </p:txBody>
      </p:sp>
      <p:sp>
        <p:nvSpPr>
          <p:cNvPr id="475" name="Google Shape;475;g350e22830e1_0_89"/>
          <p:cNvSpPr/>
          <p:nvPr/>
        </p:nvSpPr>
        <p:spPr>
          <a:xfrm>
            <a:off x="6331744" y="6526411"/>
            <a:ext cx="7452600" cy="9627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50e22830e1_0_89"/>
          <p:cNvSpPr/>
          <p:nvPr/>
        </p:nvSpPr>
        <p:spPr>
          <a:xfrm>
            <a:off x="6547961" y="6663214"/>
            <a:ext cx="2049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</a:t>
            </a:r>
            <a:endParaRPr b="0" i="0" sz="1650" u="none" cap="none" strike="noStrike"/>
          </a:p>
        </p:txBody>
      </p:sp>
      <p:sp>
        <p:nvSpPr>
          <p:cNvPr id="477" name="Google Shape;477;g350e22830e1_0_89"/>
          <p:cNvSpPr/>
          <p:nvPr/>
        </p:nvSpPr>
        <p:spPr>
          <a:xfrm>
            <a:off x="9035653" y="6663214"/>
            <a:ext cx="2045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lightweight model</a:t>
            </a:r>
            <a:endParaRPr b="0" i="0" sz="1650" u="none" cap="none" strike="noStrike"/>
          </a:p>
        </p:txBody>
      </p:sp>
      <p:sp>
        <p:nvSpPr>
          <p:cNvPr id="478" name="Google Shape;478;g350e22830e1_0_89"/>
          <p:cNvSpPr/>
          <p:nvPr/>
        </p:nvSpPr>
        <p:spPr>
          <a:xfrm>
            <a:off x="11519535" y="6663214"/>
            <a:ext cx="204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Pretrained generalization works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0e22830e1_0_116"/>
          <p:cNvSpPr/>
          <p:nvPr/>
        </p:nvSpPr>
        <p:spPr>
          <a:xfrm>
            <a:off x="824746" y="648057"/>
            <a:ext cx="8133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900"/>
              <a:buFont typeface="Quattrocento"/>
              <a:buNone/>
            </a:pPr>
            <a:r>
              <a:rPr b="0" i="0" lang="en-US" sz="39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Thinking Behind Each Model Choice</a:t>
            </a:r>
            <a:endParaRPr b="0" i="0" sz="3900" u="none" cap="none" strike="noStrike"/>
          </a:p>
        </p:txBody>
      </p:sp>
      <p:pic>
        <p:nvPicPr>
          <p:cNvPr descr="preencoded.png" id="485" name="Google Shape;485;g350e22830e1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718" y="1696045"/>
            <a:ext cx="1606272" cy="120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g350e22830e1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0728" y="2259330"/>
            <a:ext cx="298252" cy="3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50e22830e1_0_116"/>
          <p:cNvSpPr/>
          <p:nvPr/>
        </p:nvSpPr>
        <p:spPr>
          <a:xfrm>
            <a:off x="5085040" y="1908096"/>
            <a:ext cx="2495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 Selection</a:t>
            </a:r>
            <a:endParaRPr b="0" i="0" sz="1950" u="none" cap="none" strike="noStrike"/>
          </a:p>
        </p:txBody>
      </p:sp>
      <p:sp>
        <p:nvSpPr>
          <p:cNvPr id="488" name="Google Shape;488;g350e22830e1_0_116"/>
          <p:cNvSpPr/>
          <p:nvPr/>
        </p:nvSpPr>
        <p:spPr>
          <a:xfrm>
            <a:off x="5085040" y="2347198"/>
            <a:ext cx="4513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Optimal balance of performance and efficiency</a:t>
            </a:r>
            <a:endParaRPr b="0" i="0" sz="1650" u="none" cap="none" strike="noStrike"/>
          </a:p>
        </p:txBody>
      </p:sp>
      <p:sp>
        <p:nvSpPr>
          <p:cNvPr id="489" name="Google Shape;489;g350e22830e1_0_116"/>
          <p:cNvSpPr/>
          <p:nvPr/>
        </p:nvSpPr>
        <p:spPr>
          <a:xfrm>
            <a:off x="4925973" y="2915364"/>
            <a:ext cx="8826600" cy="11400"/>
          </a:xfrm>
          <a:prstGeom prst="roundRect">
            <a:avLst>
              <a:gd fmla="val 27835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0" name="Google Shape;490;g350e22830e1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3522" y="2951440"/>
            <a:ext cx="3212663" cy="120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350e22830e1_0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0728" y="3366254"/>
            <a:ext cx="298252" cy="3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50e22830e1_0_116"/>
          <p:cNvSpPr/>
          <p:nvPr/>
        </p:nvSpPr>
        <p:spPr>
          <a:xfrm>
            <a:off x="5888236" y="3163491"/>
            <a:ext cx="2495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BERT Variants</a:t>
            </a:r>
            <a:endParaRPr b="0" i="0" sz="1950" u="none" cap="none" strike="noStrike"/>
          </a:p>
        </p:txBody>
      </p:sp>
      <p:sp>
        <p:nvSpPr>
          <p:cNvPr id="493" name="Google Shape;493;g350e22830e1_0_116"/>
          <p:cNvSpPr/>
          <p:nvPr/>
        </p:nvSpPr>
        <p:spPr>
          <a:xfrm>
            <a:off x="5888236" y="3602593"/>
            <a:ext cx="3329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Leveraging contextual embeddings</a:t>
            </a:r>
            <a:endParaRPr b="0" i="0" sz="1650" u="none" cap="none" strike="noStrike"/>
          </a:p>
        </p:txBody>
      </p:sp>
      <p:sp>
        <p:nvSpPr>
          <p:cNvPr id="494" name="Google Shape;494;g350e22830e1_0_116"/>
          <p:cNvSpPr/>
          <p:nvPr/>
        </p:nvSpPr>
        <p:spPr>
          <a:xfrm>
            <a:off x="5729168" y="4170759"/>
            <a:ext cx="8023500" cy="11400"/>
          </a:xfrm>
          <a:prstGeom prst="roundRect">
            <a:avLst>
              <a:gd fmla="val 27835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5" name="Google Shape;495;g350e22830e1_0_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0327" y="4206835"/>
            <a:ext cx="4819055" cy="120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g350e22830e1_0_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20728" y="4621649"/>
            <a:ext cx="298252" cy="3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350e22830e1_0_116"/>
          <p:cNvSpPr/>
          <p:nvPr/>
        </p:nvSpPr>
        <p:spPr>
          <a:xfrm>
            <a:off x="6691432" y="4418886"/>
            <a:ext cx="2725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Convolutional Networks</a:t>
            </a:r>
            <a:endParaRPr b="0" i="0" sz="1950" u="none" cap="none" strike="noStrike"/>
          </a:p>
        </p:txBody>
      </p:sp>
      <p:sp>
        <p:nvSpPr>
          <p:cNvPr id="498" name="Google Shape;498;g350e22830e1_0_116"/>
          <p:cNvSpPr/>
          <p:nvPr/>
        </p:nvSpPr>
        <p:spPr>
          <a:xfrm>
            <a:off x="6691432" y="4857988"/>
            <a:ext cx="3512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Capturing local n-gram relationships</a:t>
            </a:r>
            <a:endParaRPr b="0" i="0" sz="1650" u="none" cap="none" strike="noStrike"/>
          </a:p>
        </p:txBody>
      </p:sp>
      <p:sp>
        <p:nvSpPr>
          <p:cNvPr id="499" name="Google Shape;499;g350e22830e1_0_116"/>
          <p:cNvSpPr/>
          <p:nvPr/>
        </p:nvSpPr>
        <p:spPr>
          <a:xfrm>
            <a:off x="6532364" y="5426154"/>
            <a:ext cx="7220400" cy="11400"/>
          </a:xfrm>
          <a:prstGeom prst="roundRect">
            <a:avLst>
              <a:gd fmla="val 278352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0" name="Google Shape;500;g350e22830e1_0_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7131" y="5462230"/>
            <a:ext cx="6425445" cy="120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1" name="Google Shape;501;g350e22830e1_0_1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20728" y="5877044"/>
            <a:ext cx="298252" cy="3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50e22830e1_0_116"/>
          <p:cNvSpPr/>
          <p:nvPr/>
        </p:nvSpPr>
        <p:spPr>
          <a:xfrm>
            <a:off x="7494627" y="5674281"/>
            <a:ext cx="2495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Traditional Models</a:t>
            </a:r>
            <a:endParaRPr b="0" i="0" sz="1950" u="none" cap="none" strike="noStrike"/>
          </a:p>
        </p:txBody>
      </p:sp>
      <p:sp>
        <p:nvSpPr>
          <p:cNvPr id="503" name="Google Shape;503;g350e22830e1_0_116"/>
          <p:cNvSpPr/>
          <p:nvPr/>
        </p:nvSpPr>
        <p:spPr>
          <a:xfrm>
            <a:off x="7494627" y="6113383"/>
            <a:ext cx="3385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Establishing performance baselines</a:t>
            </a:r>
            <a:endParaRPr b="0" i="0" sz="1650" u="none" cap="none" strike="noStrike"/>
          </a:p>
        </p:txBody>
      </p:sp>
      <p:sp>
        <p:nvSpPr>
          <p:cNvPr id="504" name="Google Shape;504;g350e22830e1_0_116"/>
          <p:cNvSpPr/>
          <p:nvPr/>
        </p:nvSpPr>
        <p:spPr>
          <a:xfrm>
            <a:off x="824746" y="6903244"/>
            <a:ext cx="12981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 leverages Wikipedia and BookCorpus pretraining. It provides excellent speed-performance balance with reduced computational requirements.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0e22830e1_0_141"/>
          <p:cNvSpPr/>
          <p:nvPr/>
        </p:nvSpPr>
        <p:spPr>
          <a:xfrm>
            <a:off x="837724" y="738664"/>
            <a:ext cx="10522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Why BERT Outperformed Everything Else</a:t>
            </a:r>
            <a:endParaRPr b="0" i="0" sz="4400" u="none" cap="none" strike="noStrike"/>
          </a:p>
        </p:txBody>
      </p:sp>
      <p:sp>
        <p:nvSpPr>
          <p:cNvPr id="511" name="Google Shape;511;g350e22830e1_0_141"/>
          <p:cNvSpPr/>
          <p:nvPr/>
        </p:nvSpPr>
        <p:spPr>
          <a:xfrm>
            <a:off x="1776770" y="2334339"/>
            <a:ext cx="2912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Minimal Preprocessing</a:t>
            </a:r>
            <a:endParaRPr b="0" i="0" sz="2200" u="none" cap="none" strike="noStrike"/>
          </a:p>
        </p:txBody>
      </p:sp>
      <p:sp>
        <p:nvSpPr>
          <p:cNvPr id="512" name="Google Shape;512;g350e22830e1_0_141"/>
          <p:cNvSpPr/>
          <p:nvPr/>
        </p:nvSpPr>
        <p:spPr>
          <a:xfrm>
            <a:off x="837724" y="2829878"/>
            <a:ext cx="3851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No manual feature engineering required</a:t>
            </a:r>
            <a:endParaRPr b="0" i="0" sz="1850" u="none" cap="none" strike="noStrike"/>
          </a:p>
        </p:txBody>
      </p:sp>
      <p:pic>
        <p:nvPicPr>
          <p:cNvPr descr="preencoded.png" id="513" name="Google Shape;513;g350e22830e1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31" y="1921431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g350e22830e1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516" y="2666286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50e22830e1_0_141"/>
          <p:cNvSpPr/>
          <p:nvPr/>
        </p:nvSpPr>
        <p:spPr>
          <a:xfrm>
            <a:off x="9941243" y="2334339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Context-Aware</a:t>
            </a:r>
            <a:endParaRPr b="0" i="0" sz="2200" u="none" cap="none" strike="noStrike"/>
          </a:p>
        </p:txBody>
      </p:sp>
      <p:sp>
        <p:nvSpPr>
          <p:cNvPr id="516" name="Google Shape;516;g350e22830e1_0_141"/>
          <p:cNvSpPr/>
          <p:nvPr/>
        </p:nvSpPr>
        <p:spPr>
          <a:xfrm>
            <a:off x="9941243" y="2829878"/>
            <a:ext cx="3851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Bidirectional attention captures word relationships</a:t>
            </a:r>
            <a:endParaRPr b="0" i="0" sz="1850" u="none" cap="none" strike="noStrike"/>
          </a:p>
        </p:txBody>
      </p:sp>
      <p:pic>
        <p:nvPicPr>
          <p:cNvPr descr="preencoded.png" id="517" name="Google Shape;517;g350e22830e1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131" y="1921431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g350e22830e1_0_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388" y="3052048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50e22830e1_0_141"/>
          <p:cNvSpPr/>
          <p:nvPr/>
        </p:nvSpPr>
        <p:spPr>
          <a:xfrm>
            <a:off x="9941243" y="478095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Strong Architecture</a:t>
            </a:r>
            <a:endParaRPr b="0" i="0" sz="2200" u="none" cap="none" strike="noStrike"/>
          </a:p>
        </p:txBody>
      </p:sp>
      <p:sp>
        <p:nvSpPr>
          <p:cNvPr id="520" name="Google Shape;520;g350e22830e1_0_141"/>
          <p:cNvSpPr/>
          <p:nvPr/>
        </p:nvSpPr>
        <p:spPr>
          <a:xfrm>
            <a:off x="9941243" y="5276493"/>
            <a:ext cx="3851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Multi-head attention for complex patterns</a:t>
            </a:r>
            <a:endParaRPr b="0" i="0" sz="1850" u="none" cap="none" strike="noStrike"/>
          </a:p>
        </p:txBody>
      </p:sp>
      <p:pic>
        <p:nvPicPr>
          <p:cNvPr descr="preencoded.png" id="521" name="Google Shape;521;g350e22830e1_0_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131" y="1921431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g350e22830e1_0_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8625" y="5262920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50e22830e1_0_141"/>
          <p:cNvSpPr/>
          <p:nvPr/>
        </p:nvSpPr>
        <p:spPr>
          <a:xfrm>
            <a:off x="1872972" y="478095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Task Adaptation</a:t>
            </a:r>
            <a:endParaRPr b="0" i="0" sz="2200" u="none" cap="none" strike="noStrike"/>
          </a:p>
        </p:txBody>
      </p:sp>
      <p:sp>
        <p:nvSpPr>
          <p:cNvPr id="524" name="Google Shape;524;g350e22830e1_0_141"/>
          <p:cNvSpPr/>
          <p:nvPr/>
        </p:nvSpPr>
        <p:spPr>
          <a:xfrm>
            <a:off x="837724" y="5276493"/>
            <a:ext cx="3851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Fine-tuning for medical classification specifics</a:t>
            </a:r>
            <a:endParaRPr b="0" i="0" sz="1850" u="none" cap="none" strike="noStrike"/>
          </a:p>
        </p:txBody>
      </p:sp>
      <p:pic>
        <p:nvPicPr>
          <p:cNvPr descr="preencoded.png" id="525" name="Google Shape;525;g350e22830e1_0_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8131" y="1921431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6" name="Google Shape;526;g350e22830e1_0_1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7753" y="4877157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50e22830e1_0_141"/>
          <p:cNvSpPr/>
          <p:nvPr/>
        </p:nvSpPr>
        <p:spPr>
          <a:xfrm>
            <a:off x="837724" y="6724769"/>
            <a:ext cx="12954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Transformer models redefine text classification by automating feature engineering. They eliminate dependence on manual feature crafting.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0e22830e1_0_269"/>
          <p:cNvSpPr/>
          <p:nvPr/>
        </p:nvSpPr>
        <p:spPr>
          <a:xfrm>
            <a:off x="2053799" y="3762739"/>
            <a:ext cx="10522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101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Thank You!</a:t>
            </a:r>
            <a:b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Questions?</a:t>
            </a:r>
            <a:endParaRPr b="0" i="0" sz="4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g350e22830e1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50e22830e1_0_241"/>
          <p:cNvSpPr/>
          <p:nvPr/>
        </p:nvSpPr>
        <p:spPr>
          <a:xfrm>
            <a:off x="834628" y="655796"/>
            <a:ext cx="5227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950"/>
              <a:buFont typeface="Quattrocento"/>
              <a:buNone/>
            </a:pPr>
            <a:r>
              <a:rPr b="0" i="0" lang="en-US" sz="39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Our Iterative Approach</a:t>
            </a:r>
            <a:endParaRPr b="0" i="0" sz="3950" u="none" cap="none" strike="noStrike"/>
          </a:p>
        </p:txBody>
      </p:sp>
      <p:sp>
        <p:nvSpPr>
          <p:cNvPr id="91" name="Google Shape;91;g350e22830e1_0_241"/>
          <p:cNvSpPr/>
          <p:nvPr/>
        </p:nvSpPr>
        <p:spPr>
          <a:xfrm>
            <a:off x="834628" y="1609011"/>
            <a:ext cx="161100" cy="1131000"/>
          </a:xfrm>
          <a:prstGeom prst="roundRect">
            <a:avLst>
              <a:gd fmla="val 20002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50e22830e1_0_241"/>
          <p:cNvSpPr/>
          <p:nvPr/>
        </p:nvSpPr>
        <p:spPr>
          <a:xfrm>
            <a:off x="1317546" y="1609011"/>
            <a:ext cx="252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Establish Baseline</a:t>
            </a:r>
            <a:endParaRPr b="0" i="0" sz="1950" u="none" cap="none" strike="noStrike"/>
          </a:p>
        </p:txBody>
      </p:sp>
      <p:sp>
        <p:nvSpPr>
          <p:cNvPr id="93" name="Google Shape;93;g350e22830e1_0_241"/>
          <p:cNvSpPr/>
          <p:nvPr/>
        </p:nvSpPr>
        <p:spPr>
          <a:xfrm>
            <a:off x="1317546" y="2053352"/>
            <a:ext cx="69918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 traditional machine learning with Logistic Regression and SVM.</a:t>
            </a:r>
            <a:endParaRPr b="0" i="0" sz="1650" u="none" cap="none" strike="noStrike"/>
          </a:p>
        </p:txBody>
      </p:sp>
      <p:sp>
        <p:nvSpPr>
          <p:cNvPr id="94" name="Google Shape;94;g350e22830e1_0_241"/>
          <p:cNvSpPr/>
          <p:nvPr/>
        </p:nvSpPr>
        <p:spPr>
          <a:xfrm>
            <a:off x="1156573" y="2954655"/>
            <a:ext cx="161100" cy="1131000"/>
          </a:xfrm>
          <a:prstGeom prst="roundRect">
            <a:avLst>
              <a:gd fmla="val 20002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50e22830e1_0_241"/>
          <p:cNvSpPr/>
          <p:nvPr/>
        </p:nvSpPr>
        <p:spPr>
          <a:xfrm>
            <a:off x="1639491" y="2954655"/>
            <a:ext cx="252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Address Imbalance</a:t>
            </a:r>
            <a:endParaRPr b="0" i="0" sz="1950" u="none" cap="none" strike="noStrike"/>
          </a:p>
        </p:txBody>
      </p:sp>
      <p:sp>
        <p:nvSpPr>
          <p:cNvPr id="96" name="Google Shape;96;g350e22830e1_0_241"/>
          <p:cNvSpPr/>
          <p:nvPr/>
        </p:nvSpPr>
        <p:spPr>
          <a:xfrm>
            <a:off x="1639491" y="3398996"/>
            <a:ext cx="6669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Apply SMOTE and oversampling techniques to equalize class representation.</a:t>
            </a:r>
            <a:endParaRPr b="0" i="0" sz="1650" u="none" cap="none" strike="noStrike"/>
          </a:p>
        </p:txBody>
      </p:sp>
      <p:sp>
        <p:nvSpPr>
          <p:cNvPr id="97" name="Google Shape;97;g350e22830e1_0_241"/>
          <p:cNvSpPr/>
          <p:nvPr/>
        </p:nvSpPr>
        <p:spPr>
          <a:xfrm>
            <a:off x="1478518" y="4300299"/>
            <a:ext cx="161100" cy="1131000"/>
          </a:xfrm>
          <a:prstGeom prst="roundRect">
            <a:avLst>
              <a:gd fmla="val 20002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50e22830e1_0_241"/>
          <p:cNvSpPr/>
          <p:nvPr/>
        </p:nvSpPr>
        <p:spPr>
          <a:xfrm>
            <a:off x="1961436" y="4300299"/>
            <a:ext cx="282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 Deep Models</a:t>
            </a:r>
            <a:endParaRPr b="0" i="0" sz="1950" u="none" cap="none" strike="noStrike"/>
          </a:p>
        </p:txBody>
      </p:sp>
      <p:sp>
        <p:nvSpPr>
          <p:cNvPr id="99" name="Google Shape;99;g350e22830e1_0_241"/>
          <p:cNvSpPr/>
          <p:nvPr/>
        </p:nvSpPr>
        <p:spPr>
          <a:xfrm>
            <a:off x="1961436" y="4744641"/>
            <a:ext cx="63480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Develop CNN and ClinicalBERT architectures </a:t>
            </a:r>
            <a:r>
              <a:rPr lang="en-US" sz="1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to explore feature-rich architectures.</a:t>
            </a:r>
            <a:endParaRPr b="0" i="0" sz="1650" u="none" cap="none" strike="noStrike"/>
          </a:p>
        </p:txBody>
      </p:sp>
      <p:sp>
        <p:nvSpPr>
          <p:cNvPr id="100" name="Google Shape;100;g350e22830e1_0_241"/>
          <p:cNvSpPr/>
          <p:nvPr/>
        </p:nvSpPr>
        <p:spPr>
          <a:xfrm>
            <a:off x="1800463" y="5645944"/>
            <a:ext cx="161100" cy="1131000"/>
          </a:xfrm>
          <a:prstGeom prst="roundRect">
            <a:avLst>
              <a:gd fmla="val 20002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50e22830e1_0_241"/>
          <p:cNvSpPr/>
          <p:nvPr/>
        </p:nvSpPr>
        <p:spPr>
          <a:xfrm>
            <a:off x="2283381" y="5645944"/>
            <a:ext cx="2714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50"/>
              <a:buFont typeface="Quattrocento"/>
              <a:buNone/>
            </a:pPr>
            <a:r>
              <a:rPr b="0" i="0" lang="en-US" sz="19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Fine-tune Transformers</a:t>
            </a:r>
            <a:endParaRPr b="0" i="0" sz="1950" u="none" cap="none" strike="noStrike"/>
          </a:p>
        </p:txBody>
      </p:sp>
      <p:sp>
        <p:nvSpPr>
          <p:cNvPr id="102" name="Google Shape;102;g350e22830e1_0_241"/>
          <p:cNvSpPr/>
          <p:nvPr/>
        </p:nvSpPr>
        <p:spPr>
          <a:xfrm>
            <a:off x="2283381" y="6090285"/>
            <a:ext cx="60261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Optimize DistilBERT for optimal performance-efficiency balance.</a:t>
            </a:r>
            <a:endParaRPr b="0" i="0" sz="1650" u="none" cap="none" strike="noStrike"/>
          </a:p>
        </p:txBody>
      </p:sp>
      <p:sp>
        <p:nvSpPr>
          <p:cNvPr id="103" name="Google Shape;103;g350e22830e1_0_241"/>
          <p:cNvSpPr/>
          <p:nvPr/>
        </p:nvSpPr>
        <p:spPr>
          <a:xfrm>
            <a:off x="834628" y="7233047"/>
            <a:ext cx="7474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50"/>
              <a:buFont typeface="Quattrocento"/>
              <a:buNone/>
            </a:pPr>
            <a:r>
              <a:rPr b="0" i="0" lang="en-US" sz="16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Each step increased model complexity while measuring performance gains.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g350e22830e1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50e22830e1_0_223"/>
          <p:cNvSpPr/>
          <p:nvPr/>
        </p:nvSpPr>
        <p:spPr>
          <a:xfrm>
            <a:off x="837724" y="1182291"/>
            <a:ext cx="6451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Challenges and Learnings</a:t>
            </a:r>
            <a:endParaRPr b="0" i="0" sz="4400" u="none" cap="none" strike="noStrike"/>
          </a:p>
        </p:txBody>
      </p:sp>
      <p:sp>
        <p:nvSpPr>
          <p:cNvPr id="111" name="Google Shape;111;g350e22830e1_0_223"/>
          <p:cNvSpPr/>
          <p:nvPr/>
        </p:nvSpPr>
        <p:spPr>
          <a:xfrm>
            <a:off x="837724" y="2514481"/>
            <a:ext cx="538500" cy="53850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" name="Google Shape;112;g350e22830e1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257246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50e22830e1_0_223"/>
          <p:cNvSpPr/>
          <p:nvPr/>
        </p:nvSpPr>
        <p:spPr>
          <a:xfrm>
            <a:off x="1615559" y="2514481"/>
            <a:ext cx="2836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Class Imbalance Issues</a:t>
            </a:r>
            <a:endParaRPr b="0" i="0" sz="2200" u="none" cap="none" strike="noStrike"/>
          </a:p>
        </p:txBody>
      </p:sp>
      <p:sp>
        <p:nvSpPr>
          <p:cNvPr id="114" name="Google Shape;114;g350e22830e1_0_223"/>
          <p:cNvSpPr/>
          <p:nvPr/>
        </p:nvSpPr>
        <p:spPr>
          <a:xfrm>
            <a:off x="1615559" y="3361968"/>
            <a:ext cx="28368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Rare categories like FUTURE_SUPPORT suffered from misclassification due to limited examples.</a:t>
            </a:r>
            <a:endParaRPr b="0" i="0" sz="1850" u="none" cap="none" strike="noStrike"/>
          </a:p>
        </p:txBody>
      </p:sp>
      <p:sp>
        <p:nvSpPr>
          <p:cNvPr id="115" name="Google Shape;115;g350e22830e1_0_223"/>
          <p:cNvSpPr/>
          <p:nvPr/>
        </p:nvSpPr>
        <p:spPr>
          <a:xfrm>
            <a:off x="4691658" y="2514481"/>
            <a:ext cx="538500" cy="53850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g350e22830e1_0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908" y="257246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50e22830e1_0_223"/>
          <p:cNvSpPr/>
          <p:nvPr/>
        </p:nvSpPr>
        <p:spPr>
          <a:xfrm>
            <a:off x="5469493" y="2514481"/>
            <a:ext cx="2836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Tokenization Complexity</a:t>
            </a:r>
            <a:endParaRPr b="0" i="0" sz="2200" u="none" cap="none" strike="noStrike"/>
          </a:p>
        </p:txBody>
      </p:sp>
      <p:sp>
        <p:nvSpPr>
          <p:cNvPr id="118" name="Google Shape;118;g350e22830e1_0_223"/>
          <p:cNvSpPr/>
          <p:nvPr/>
        </p:nvSpPr>
        <p:spPr>
          <a:xfrm>
            <a:off x="5469493" y="3361968"/>
            <a:ext cx="28368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Deep learning models required precise handling of text segmentation.</a:t>
            </a:r>
            <a:endParaRPr b="0" i="0" sz="1850" u="none" cap="none" strike="noStrike"/>
          </a:p>
        </p:txBody>
      </p:sp>
      <p:sp>
        <p:nvSpPr>
          <p:cNvPr id="119" name="Google Shape;119;g350e22830e1_0_223"/>
          <p:cNvSpPr/>
          <p:nvPr/>
        </p:nvSpPr>
        <p:spPr>
          <a:xfrm>
            <a:off x="837724" y="5785604"/>
            <a:ext cx="538500" cy="53850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g350e22830e1_0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974" y="5843588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50e22830e1_0_223"/>
          <p:cNvSpPr/>
          <p:nvPr/>
        </p:nvSpPr>
        <p:spPr>
          <a:xfrm>
            <a:off x="1615559" y="5785604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Semantic Limitations</a:t>
            </a:r>
            <a:endParaRPr b="0" i="0" sz="2200" u="none" cap="none" strike="noStrike"/>
          </a:p>
        </p:txBody>
      </p:sp>
      <p:sp>
        <p:nvSpPr>
          <p:cNvPr id="122" name="Google Shape;122;g350e22830e1_0_223"/>
          <p:cNvSpPr/>
          <p:nvPr/>
        </p:nvSpPr>
        <p:spPr>
          <a:xfrm>
            <a:off x="1615559" y="6281142"/>
            <a:ext cx="6690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TF-IDF approaches performed adequately but missed contextual relationships.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837724" y="2019062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Features Extracted</a:t>
            </a:r>
            <a:endParaRPr b="0" i="0" sz="4400" u="none" cap="none" strike="noStrike"/>
          </a:p>
        </p:txBody>
      </p:sp>
      <p:sp>
        <p:nvSpPr>
          <p:cNvPr id="129" name="Google Shape;129;p3"/>
          <p:cNvSpPr/>
          <p:nvPr/>
        </p:nvSpPr>
        <p:spPr>
          <a:xfrm>
            <a:off x="837724" y="332136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Traditional Models</a:t>
            </a:r>
            <a:endParaRPr b="0" i="0" sz="2200" u="none" cap="none" strike="noStrike"/>
          </a:p>
        </p:txBody>
      </p:sp>
      <p:sp>
        <p:nvSpPr>
          <p:cNvPr id="130" name="Google Shape;130;p3"/>
          <p:cNvSpPr/>
          <p:nvPr/>
        </p:nvSpPr>
        <p:spPr>
          <a:xfrm>
            <a:off x="837724" y="3912632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TF-IDF features extracted from conversation text.</a:t>
            </a:r>
            <a:endParaRPr b="0" i="0" sz="1850" u="none" cap="none" strike="noStrike"/>
          </a:p>
        </p:txBody>
      </p:sp>
      <p:sp>
        <p:nvSpPr>
          <p:cNvPr id="131" name="Google Shape;131;p3"/>
          <p:cNvSpPr/>
          <p:nvPr/>
        </p:nvSpPr>
        <p:spPr>
          <a:xfrm>
            <a:off x="837724" y="4894064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1-gram word features</a:t>
            </a:r>
            <a:endParaRPr b="0" i="0" sz="1850" u="none" cap="none" strike="noStrike"/>
          </a:p>
        </p:txBody>
      </p:sp>
      <p:sp>
        <p:nvSpPr>
          <p:cNvPr id="132" name="Google Shape;132;p3"/>
          <p:cNvSpPr/>
          <p:nvPr/>
        </p:nvSpPr>
        <p:spPr>
          <a:xfrm>
            <a:off x="837724" y="5360789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2-gram phrase features</a:t>
            </a:r>
            <a:endParaRPr b="0" i="0" sz="1850" u="none" cap="none" strike="noStrike"/>
          </a:p>
        </p:txBody>
      </p:sp>
      <p:sp>
        <p:nvSpPr>
          <p:cNvPr id="133" name="Google Shape;133;p3"/>
          <p:cNvSpPr/>
          <p:nvPr/>
        </p:nvSpPr>
        <p:spPr>
          <a:xfrm>
            <a:off x="5357813" y="3321368"/>
            <a:ext cx="284452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Deep Learning Models</a:t>
            </a:r>
            <a:endParaRPr b="0" i="0" sz="2200" u="none" cap="none" strike="noStrike"/>
          </a:p>
        </p:txBody>
      </p:sp>
      <p:sp>
        <p:nvSpPr>
          <p:cNvPr id="134" name="Google Shape;134;p3"/>
          <p:cNvSpPr/>
          <p:nvPr/>
        </p:nvSpPr>
        <p:spPr>
          <a:xfrm>
            <a:off x="5357813" y="3912632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Contextual embeddings using specialized tokenizers.</a:t>
            </a:r>
            <a:endParaRPr b="0" i="0" sz="1850" u="none" cap="none" strike="noStrike"/>
          </a:p>
        </p:txBody>
      </p:sp>
      <p:sp>
        <p:nvSpPr>
          <p:cNvPr id="135" name="Google Shape;135;p3"/>
          <p:cNvSpPr/>
          <p:nvPr/>
        </p:nvSpPr>
        <p:spPr>
          <a:xfrm>
            <a:off x="5357813" y="4894064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 tokenization</a:t>
            </a:r>
            <a:endParaRPr b="0" i="0" sz="1850" u="none" cap="none" strike="noStrike"/>
          </a:p>
        </p:txBody>
      </p:sp>
      <p:sp>
        <p:nvSpPr>
          <p:cNvPr id="136" name="Google Shape;136;p3"/>
          <p:cNvSpPr/>
          <p:nvPr/>
        </p:nvSpPr>
        <p:spPr>
          <a:xfrm>
            <a:off x="5357813" y="5360789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ClinicalBERT tokenization</a:t>
            </a:r>
            <a:endParaRPr b="0" i="0" sz="1850" u="none" cap="none" strike="noStrike"/>
          </a:p>
        </p:txBody>
      </p:sp>
      <p:sp>
        <p:nvSpPr>
          <p:cNvPr id="137" name="Google Shape;137;p3"/>
          <p:cNvSpPr/>
          <p:nvPr/>
        </p:nvSpPr>
        <p:spPr>
          <a:xfrm>
            <a:off x="9877901" y="3321368"/>
            <a:ext cx="331124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b="0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Class Imbalance Solutions</a:t>
            </a:r>
            <a:endParaRPr b="0" i="0" sz="2200" u="none" cap="none" strike="noStrike"/>
          </a:p>
        </p:txBody>
      </p:sp>
      <p:sp>
        <p:nvSpPr>
          <p:cNvPr id="138" name="Google Shape;138;p3"/>
          <p:cNvSpPr/>
          <p:nvPr/>
        </p:nvSpPr>
        <p:spPr>
          <a:xfrm>
            <a:off x="9877901" y="3912632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Implemented sampling techniques to address uneven class distribution.</a:t>
            </a:r>
            <a:endParaRPr b="0" i="0" sz="1850" u="none" cap="none" strike="noStrike"/>
          </a:p>
        </p:txBody>
      </p:sp>
      <p:sp>
        <p:nvSpPr>
          <p:cNvPr id="139" name="Google Shape;139;p3"/>
          <p:cNvSpPr/>
          <p:nvPr/>
        </p:nvSpPr>
        <p:spPr>
          <a:xfrm>
            <a:off x="9877926" y="4894076"/>
            <a:ext cx="392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RandomOverSampler</a:t>
            </a:r>
            <a:endParaRPr b="0" i="0" sz="1850" u="none" cap="none" strike="noStrike"/>
          </a:p>
        </p:txBody>
      </p:sp>
      <p:sp>
        <p:nvSpPr>
          <p:cNvPr id="140" name="Google Shape;140;p3"/>
          <p:cNvSpPr/>
          <p:nvPr/>
        </p:nvSpPr>
        <p:spPr>
          <a:xfrm>
            <a:off x="9877926" y="5360801"/>
            <a:ext cx="392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SMOTE</a:t>
            </a:r>
            <a:endParaRPr b="0" i="0" sz="1850" u="none" cap="none" strike="noStrike"/>
          </a:p>
        </p:txBody>
      </p:sp>
      <p:graphicFrame>
        <p:nvGraphicFramePr>
          <p:cNvPr id="141" name="Google Shape;141;p3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{B5893665-0D05-45EC-A3F8-2D285CF518F4}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837724" y="949958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1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Models Attempted</a:t>
            </a:r>
            <a:endParaRPr b="1" i="0" sz="4400" u="none" cap="none" strike="noStrike"/>
          </a:p>
        </p:txBody>
      </p:sp>
      <p:sp>
        <p:nvSpPr>
          <p:cNvPr id="148" name="Google Shape;148;p4"/>
          <p:cNvSpPr/>
          <p:nvPr/>
        </p:nvSpPr>
        <p:spPr>
          <a:xfrm>
            <a:off x="2326448" y="3182525"/>
            <a:ext cx="192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1" i="0" lang="en-US" sz="22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Traditional ML</a:t>
            </a:r>
            <a:endParaRPr b="1" i="0" sz="2200" u="none" cap="none" strike="noStrike">
              <a:solidFill>
                <a:srgbClr val="FFD9BE"/>
              </a:solidFill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2326450" y="3618050"/>
            <a:ext cx="2816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</a:t>
            </a:r>
            <a:endParaRPr b="0" i="0" sz="1850" u="none" cap="none" strike="noStrike"/>
          </a:p>
        </p:txBody>
      </p:sp>
      <p:sp>
        <p:nvSpPr>
          <p:cNvPr id="150" name="Google Shape;150;p4"/>
          <p:cNvSpPr/>
          <p:nvPr/>
        </p:nvSpPr>
        <p:spPr>
          <a:xfrm>
            <a:off x="2326450" y="4084775"/>
            <a:ext cx="2816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SVM</a:t>
            </a:r>
            <a:endParaRPr b="0" i="0" sz="1850" u="none" cap="none" strike="noStrike"/>
          </a:p>
        </p:txBody>
      </p:sp>
      <p:sp>
        <p:nvSpPr>
          <p:cNvPr id="151" name="Google Shape;151;p4"/>
          <p:cNvSpPr/>
          <p:nvPr/>
        </p:nvSpPr>
        <p:spPr>
          <a:xfrm>
            <a:off x="2326450" y="4551501"/>
            <a:ext cx="2816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KNN</a:t>
            </a:r>
            <a:endParaRPr b="0" i="0" sz="1850" u="none" cap="none" strike="noStrike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Naive Bayes</a:t>
            </a:r>
            <a:endParaRPr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Ridge Classifier</a:t>
            </a:r>
            <a:endParaRPr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descr="preencoded.png"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521" y="2310485"/>
            <a:ext cx="3627358" cy="3627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5270302" y="3824960"/>
            <a:ext cx="598500" cy="598500"/>
          </a:xfrm>
          <a:prstGeom prst="roundRect">
            <a:avLst>
              <a:gd fmla="val 152652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4846" y="3955810"/>
            <a:ext cx="269200" cy="336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/>
          <p:nvPr/>
        </p:nvSpPr>
        <p:spPr>
          <a:xfrm>
            <a:off x="9338791" y="708300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Tree-Based</a:t>
            </a:r>
            <a:endParaRPr b="1" sz="220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9338791" y="1203838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Decision Tree</a:t>
            </a:r>
            <a:endParaRPr b="0" i="0" sz="1850" u="none" cap="none" strike="noStrike"/>
          </a:p>
        </p:txBody>
      </p:sp>
      <p:sp>
        <p:nvSpPr>
          <p:cNvPr id="157" name="Google Shape;157;p4"/>
          <p:cNvSpPr/>
          <p:nvPr/>
        </p:nvSpPr>
        <p:spPr>
          <a:xfrm>
            <a:off x="9338791" y="1670563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Random Forest</a:t>
            </a:r>
            <a:endParaRPr b="0" i="0" sz="1850" u="none" cap="none" strike="noStrike"/>
          </a:p>
        </p:txBody>
      </p:sp>
      <p:sp>
        <p:nvSpPr>
          <p:cNvPr id="158" name="Google Shape;158;p4"/>
          <p:cNvSpPr/>
          <p:nvPr/>
        </p:nvSpPr>
        <p:spPr>
          <a:xfrm>
            <a:off x="9338791" y="2137288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Extra Trees</a:t>
            </a:r>
            <a:endParaRPr b="0" i="0" sz="1850" u="none" cap="none" strike="noStrike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XGBoost</a:t>
            </a:r>
            <a:endParaRPr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descr="preencoded.png" id="159" name="Google Shape;15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521" y="2310485"/>
            <a:ext cx="3627358" cy="36273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/>
          <p:nvPr/>
        </p:nvSpPr>
        <p:spPr>
          <a:xfrm>
            <a:off x="7888724" y="2313105"/>
            <a:ext cx="598500" cy="598500"/>
          </a:xfrm>
          <a:prstGeom prst="roundRect">
            <a:avLst>
              <a:gd fmla="val 152652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3268" y="2443954"/>
            <a:ext cx="269200" cy="336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9457916" y="546756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Deep Learning</a:t>
            </a:r>
            <a:endParaRPr b="0" i="0" sz="2200" u="none" cap="none" strike="noStrike"/>
          </a:p>
        </p:txBody>
      </p:sp>
      <p:sp>
        <p:nvSpPr>
          <p:cNvPr id="163" name="Google Shape;163;p4"/>
          <p:cNvSpPr/>
          <p:nvPr/>
        </p:nvSpPr>
        <p:spPr>
          <a:xfrm>
            <a:off x="9457916" y="5963099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CNN</a:t>
            </a:r>
            <a:endParaRPr b="0" i="0" sz="1850" u="none" cap="none" strike="noStrike"/>
          </a:p>
        </p:txBody>
      </p:sp>
      <p:sp>
        <p:nvSpPr>
          <p:cNvPr id="164" name="Google Shape;164;p4"/>
          <p:cNvSpPr/>
          <p:nvPr/>
        </p:nvSpPr>
        <p:spPr>
          <a:xfrm>
            <a:off x="9457916" y="6429824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ClinicalBERT</a:t>
            </a:r>
            <a:endParaRPr b="0" i="0" sz="1850" u="none" cap="none" strike="noStrike"/>
          </a:p>
        </p:txBody>
      </p:sp>
      <p:sp>
        <p:nvSpPr>
          <p:cNvPr id="165" name="Google Shape;165;p4"/>
          <p:cNvSpPr/>
          <p:nvPr/>
        </p:nvSpPr>
        <p:spPr>
          <a:xfrm>
            <a:off x="9457916" y="6896549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Char char="•"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DistilBERT</a:t>
            </a:r>
            <a:endParaRPr b="0" i="0" sz="1850" u="none" cap="none" strike="noStrike"/>
          </a:p>
        </p:txBody>
      </p:sp>
      <p:pic>
        <p:nvPicPr>
          <p:cNvPr descr="preencoded.png" id="166" name="Google Shape;1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1521" y="2310485"/>
            <a:ext cx="3627358" cy="362735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7888724" y="5336697"/>
            <a:ext cx="598500" cy="598500"/>
          </a:xfrm>
          <a:prstGeom prst="roundRect">
            <a:avLst>
              <a:gd fmla="val 152652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8" name="Google Shape;16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53268" y="5467547"/>
            <a:ext cx="269200" cy="336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/>
          <p:nvPr/>
        </p:nvSpPr>
        <p:spPr>
          <a:xfrm>
            <a:off x="837725" y="7000650"/>
            <a:ext cx="7050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➔ Strategy: Progress from shallow, simple models to sophisticated, context-aware architectures.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3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/>
          <p:nvPr/>
        </p:nvSpPr>
        <p:spPr>
          <a:xfrm>
            <a:off x="6316504" y="652224"/>
            <a:ext cx="6530578" cy="697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350"/>
              <a:buFont typeface="Quattrocento"/>
              <a:buNone/>
            </a:pPr>
            <a:r>
              <a:rPr b="0" i="0" lang="en-US" sz="43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</a:t>
            </a:r>
            <a:endParaRPr b="0" i="0" sz="4350" u="none" cap="none" strike="noStrike"/>
          </a:p>
        </p:txBody>
      </p:sp>
      <p:sp>
        <p:nvSpPr>
          <p:cNvPr id="177" name="Google Shape;177;p5"/>
          <p:cNvSpPr/>
          <p:nvPr/>
        </p:nvSpPr>
        <p:spPr>
          <a:xfrm>
            <a:off x="6316504" y="1824038"/>
            <a:ext cx="74838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0.6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5</a:t>
            </a:r>
            <a:endParaRPr b="0" i="0" sz="6150" u="none" cap="none" strike="noStrike"/>
          </a:p>
        </p:txBody>
      </p:sp>
      <p:sp>
        <p:nvSpPr>
          <p:cNvPr id="178" name="Google Shape;178;p5"/>
          <p:cNvSpPr/>
          <p:nvPr/>
        </p:nvSpPr>
        <p:spPr>
          <a:xfrm>
            <a:off x="8663226" y="2903101"/>
            <a:ext cx="2790349" cy="3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Validation F1</a:t>
            </a:r>
            <a:endParaRPr b="0" i="0" sz="2150" u="none" cap="none" strike="noStrike"/>
          </a:p>
        </p:txBody>
      </p:sp>
      <p:sp>
        <p:nvSpPr>
          <p:cNvPr id="179" name="Google Shape;179;p5"/>
          <p:cNvSpPr/>
          <p:nvPr/>
        </p:nvSpPr>
        <p:spPr>
          <a:xfrm>
            <a:off x="6316504" y="3394234"/>
            <a:ext cx="7483792" cy="379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Balanced measure of precision and recall</a:t>
            </a:r>
            <a:endParaRPr b="0" i="0" sz="1850" u="none" cap="none" strike="noStrike"/>
          </a:p>
        </p:txBody>
      </p:sp>
      <p:sp>
        <p:nvSpPr>
          <p:cNvPr id="180" name="Google Shape;180;p5"/>
          <p:cNvSpPr/>
          <p:nvPr/>
        </p:nvSpPr>
        <p:spPr>
          <a:xfrm>
            <a:off x="6316504" y="4603790"/>
            <a:ext cx="7483792" cy="782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6150"/>
              <a:buFont typeface="Quattrocento"/>
              <a:buNone/>
            </a:pP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6</a:t>
            </a:r>
            <a:r>
              <a:rPr lang="en-US" sz="61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5</a:t>
            </a:r>
            <a:r>
              <a:rPr b="0" i="0" lang="en-US" sz="6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%</a:t>
            </a:r>
            <a:endParaRPr b="0" i="0" sz="6150" u="none" cap="none" strike="noStrike"/>
          </a:p>
        </p:txBody>
      </p:sp>
      <p:sp>
        <p:nvSpPr>
          <p:cNvPr id="181" name="Google Shape;181;p5"/>
          <p:cNvSpPr/>
          <p:nvPr/>
        </p:nvSpPr>
        <p:spPr>
          <a:xfrm>
            <a:off x="8663226" y="5682853"/>
            <a:ext cx="2790349" cy="348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150"/>
              <a:buFont typeface="Quattrocento"/>
              <a:buNone/>
            </a:pPr>
            <a:r>
              <a:rPr b="0" i="0" lang="en-US" sz="21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</a:t>
            </a:r>
            <a:endParaRPr b="0" i="0" sz="2150" u="none" cap="none" strike="noStrike"/>
          </a:p>
        </p:txBody>
      </p:sp>
      <p:sp>
        <p:nvSpPr>
          <p:cNvPr id="182" name="Google Shape;182;p5"/>
          <p:cNvSpPr/>
          <p:nvPr/>
        </p:nvSpPr>
        <p:spPr>
          <a:xfrm>
            <a:off x="6316504" y="6173986"/>
            <a:ext cx="7483792" cy="379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correct classifications</a:t>
            </a:r>
            <a:endParaRPr b="0" i="0" sz="1850" u="none" cap="none" strike="noStrike"/>
          </a:p>
        </p:txBody>
      </p:sp>
      <p:sp>
        <p:nvSpPr>
          <p:cNvPr id="183" name="Google Shape;183;p5"/>
          <p:cNvSpPr/>
          <p:nvPr/>
        </p:nvSpPr>
        <p:spPr>
          <a:xfrm>
            <a:off x="6316504" y="6820257"/>
            <a:ext cx="7483792" cy="758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Served as a strong baseline model. TF-IDF with logistic regression showed limitations in capturing complex language patterns.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50ef1a1e2c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82075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50ef1a1e2c_2_5"/>
          <p:cNvSpPr/>
          <p:nvPr/>
        </p:nvSpPr>
        <p:spPr>
          <a:xfrm>
            <a:off x="9473191" y="1095174"/>
            <a:ext cx="4304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91" name="Google Shape;191;g350ef1a1e2c_2_5"/>
          <p:cNvSpPr/>
          <p:nvPr/>
        </p:nvSpPr>
        <p:spPr>
          <a:xfrm>
            <a:off x="9473200" y="379800"/>
            <a:ext cx="4946100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 Overview:</a:t>
            </a:r>
            <a:endParaRPr b="1"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This confusion matrix summarizes the prediction results of the Logistic Regression (Retrained Best) model on the validation set.</a:t>
            </a:r>
            <a:br>
              <a:rPr lang="en-US" sz="1700">
                <a:solidFill>
                  <a:schemeClr val="lt1"/>
                </a:solidFill>
              </a:rPr>
            </a:br>
            <a:r>
              <a:rPr lang="en-US" sz="1700">
                <a:solidFill>
                  <a:schemeClr val="lt1"/>
                </a:solidFill>
              </a:rPr>
              <a:t> Most classes show strong correct classification along the diagonal, especially for high-frequency categories like TREAT, EXPLAIN, and THANK.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Misclassifications are observed between similar conversational intents, such as EXPLAIN, TREAT, and DIAGNOSE, which may share overlapping language features.</a:t>
            </a:r>
            <a:endParaRPr sz="1700">
              <a:solidFill>
                <a:schemeClr val="lt1"/>
              </a:solidFill>
            </a:endParaRPr>
          </a:p>
          <a:p>
            <a:pPr indent="-3841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50"/>
              <a:buFont typeface="Quattrocento"/>
              <a:buChar char="•"/>
            </a:pPr>
            <a:r>
              <a:rPr lang="en-US" sz="1700">
                <a:solidFill>
                  <a:schemeClr val="lt1"/>
                </a:solidFill>
              </a:rPr>
              <a:t>Overall, the model demonstrates good generalization across classes, with some challenges in less frequent categories like REPEAT and REQUEST_INFORMATION.</a:t>
            </a:r>
            <a:endParaRPr sz="2450">
              <a:solidFill>
                <a:schemeClr val="l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2025-04-28T17:43:17Z</dcterms:created>
  <dc:creator>PptxGenJS</dc:creator>
</cp:coreProperties>
</file>